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34"/>
  </p:notesMasterIdLst>
  <p:handoutMasterIdLst>
    <p:handoutMasterId r:id="rId35"/>
  </p:handoutMasterIdLst>
  <p:sldIdLst>
    <p:sldId id="274" r:id="rId5"/>
    <p:sldId id="311" r:id="rId6"/>
    <p:sldId id="362" r:id="rId7"/>
    <p:sldId id="361" r:id="rId8"/>
    <p:sldId id="360" r:id="rId9"/>
    <p:sldId id="324" r:id="rId10"/>
    <p:sldId id="334" r:id="rId11"/>
    <p:sldId id="364" r:id="rId12"/>
    <p:sldId id="314" r:id="rId13"/>
    <p:sldId id="359" r:id="rId14"/>
    <p:sldId id="369" r:id="rId15"/>
    <p:sldId id="368" r:id="rId16"/>
    <p:sldId id="357" r:id="rId17"/>
    <p:sldId id="358" r:id="rId18"/>
    <p:sldId id="356" r:id="rId19"/>
    <p:sldId id="370" r:id="rId20"/>
    <p:sldId id="326" r:id="rId21"/>
    <p:sldId id="372" r:id="rId22"/>
    <p:sldId id="373" r:id="rId23"/>
    <p:sldId id="374" r:id="rId24"/>
    <p:sldId id="375" r:id="rId25"/>
    <p:sldId id="376" r:id="rId26"/>
    <p:sldId id="317" r:id="rId27"/>
    <p:sldId id="365" r:id="rId28"/>
    <p:sldId id="349" r:id="rId29"/>
    <p:sldId id="367" r:id="rId30"/>
    <p:sldId id="366" r:id="rId31"/>
    <p:sldId id="350" r:id="rId32"/>
    <p:sldId id="344" r:id="rId33"/>
  </p:sldIdLst>
  <p:sldSz cx="9144000" cy="6858000" type="screen4x3"/>
  <p:notesSz cx="6858000" cy="97139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5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273F7E-3C9B-41C9-9F6F-C0886C2A68AF}" v="205" dt="2019-11-05T09:58:03.5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4660"/>
  </p:normalViewPr>
  <p:slideViewPr>
    <p:cSldViewPr>
      <p:cViewPr varScale="1">
        <p:scale>
          <a:sx n="68" d="100"/>
          <a:sy n="68" d="100"/>
        </p:scale>
        <p:origin x="76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288" y="-84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4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Argyll Salmon &amp; Trout Catch by District 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'[Argyll Rod Catch (Retained &amp; Released) Download 1952-2018.xlsx]2018'!$P$21</c:f>
              <c:strCache>
                <c:ptCount val="1"/>
                <c:pt idx="0">
                  <c:v>Wild Salmon Number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'[Argyll Rod Catch (Retained &amp; Released) Download 1952-2018.xlsx]2018'!$O$22:$O$36</c:f>
              <c:strCache>
                <c:ptCount val="15"/>
                <c:pt idx="0">
                  <c:v>Echaig</c:v>
                </c:pt>
                <c:pt idx="1">
                  <c:v>Ruel</c:v>
                </c:pt>
                <c:pt idx="2">
                  <c:v>Fyne</c:v>
                </c:pt>
                <c:pt idx="3">
                  <c:v>Iorsa</c:v>
                </c:pt>
                <c:pt idx="4">
                  <c:v>Carradale</c:v>
                </c:pt>
                <c:pt idx="5">
                  <c:v>Inner</c:v>
                </c:pt>
                <c:pt idx="6">
                  <c:v>Laggan</c:v>
                </c:pt>
                <c:pt idx="7">
                  <c:v>Lussa</c:v>
                </c:pt>
                <c:pt idx="8">
                  <c:v>Pennygowan</c:v>
                </c:pt>
                <c:pt idx="9">
                  <c:v>Baa</c:v>
                </c:pt>
                <c:pt idx="10">
                  <c:v>Ormsary</c:v>
                </c:pt>
                <c:pt idx="11">
                  <c:v>Add</c:v>
                </c:pt>
                <c:pt idx="12">
                  <c:v>Nell</c:v>
                </c:pt>
                <c:pt idx="13">
                  <c:v>Awe</c:v>
                </c:pt>
                <c:pt idx="14">
                  <c:v>Creran</c:v>
                </c:pt>
              </c:strCache>
            </c:strRef>
          </c:cat>
          <c:val>
            <c:numRef>
              <c:f>'[Argyll Rod Catch (Retained &amp; Released) Download 1952-2018.xlsx]2018'!$P$22:$P$36</c:f>
              <c:numCache>
                <c:formatCode>General</c:formatCode>
                <c:ptCount val="15"/>
                <c:pt idx="0">
                  <c:v>4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6</c:v>
                </c:pt>
                <c:pt idx="6">
                  <c:v>89</c:v>
                </c:pt>
                <c:pt idx="7">
                  <c:v>0</c:v>
                </c:pt>
                <c:pt idx="8">
                  <c:v>1</c:v>
                </c:pt>
                <c:pt idx="9">
                  <c:v>18</c:v>
                </c:pt>
                <c:pt idx="10">
                  <c:v>6</c:v>
                </c:pt>
                <c:pt idx="11">
                  <c:v>0</c:v>
                </c:pt>
                <c:pt idx="12">
                  <c:v>4</c:v>
                </c:pt>
                <c:pt idx="13">
                  <c:v>202</c:v>
                </c:pt>
                <c:pt idx="1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3A-4C0E-B244-B10B334331A7}"/>
            </c:ext>
          </c:extLst>
        </c:ser>
        <c:ser>
          <c:idx val="1"/>
          <c:order val="1"/>
          <c:tx>
            <c:strRef>
              <c:f>'[Argyll Rod Catch (Retained &amp; Released) Download 1952-2018.xlsx]2018'!$Q$21</c:f>
              <c:strCache>
                <c:ptCount val="1"/>
                <c:pt idx="0">
                  <c:v>Wild Grilse Number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'[Argyll Rod Catch (Retained &amp; Released) Download 1952-2018.xlsx]2018'!$O$22:$O$36</c:f>
              <c:strCache>
                <c:ptCount val="15"/>
                <c:pt idx="0">
                  <c:v>Echaig</c:v>
                </c:pt>
                <c:pt idx="1">
                  <c:v>Ruel</c:v>
                </c:pt>
                <c:pt idx="2">
                  <c:v>Fyne</c:v>
                </c:pt>
                <c:pt idx="3">
                  <c:v>Iorsa</c:v>
                </c:pt>
                <c:pt idx="4">
                  <c:v>Carradale</c:v>
                </c:pt>
                <c:pt idx="5">
                  <c:v>Inner</c:v>
                </c:pt>
                <c:pt idx="6">
                  <c:v>Laggan</c:v>
                </c:pt>
                <c:pt idx="7">
                  <c:v>Lussa</c:v>
                </c:pt>
                <c:pt idx="8">
                  <c:v>Pennygowan</c:v>
                </c:pt>
                <c:pt idx="9">
                  <c:v>Baa</c:v>
                </c:pt>
                <c:pt idx="10">
                  <c:v>Ormsary</c:v>
                </c:pt>
                <c:pt idx="11">
                  <c:v>Add</c:v>
                </c:pt>
                <c:pt idx="12">
                  <c:v>Nell</c:v>
                </c:pt>
                <c:pt idx="13">
                  <c:v>Awe</c:v>
                </c:pt>
                <c:pt idx="14">
                  <c:v>Creran</c:v>
                </c:pt>
              </c:strCache>
            </c:strRef>
          </c:cat>
          <c:val>
            <c:numRef>
              <c:f>'[Argyll Rod Catch (Retained &amp; Released) Download 1952-2018.xlsx]2018'!$Q$22:$Q$36</c:f>
              <c:numCache>
                <c:formatCode>General</c:formatCode>
                <c:ptCount val="15"/>
                <c:pt idx="0">
                  <c:v>7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14</c:v>
                </c:pt>
                <c:pt idx="7">
                  <c:v>0</c:v>
                </c:pt>
                <c:pt idx="8">
                  <c:v>3</c:v>
                </c:pt>
                <c:pt idx="9">
                  <c:v>16</c:v>
                </c:pt>
                <c:pt idx="10">
                  <c:v>0</c:v>
                </c:pt>
                <c:pt idx="11">
                  <c:v>0</c:v>
                </c:pt>
                <c:pt idx="12">
                  <c:v>4</c:v>
                </c:pt>
                <c:pt idx="13">
                  <c:v>176</c:v>
                </c:pt>
                <c:pt idx="1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3A-4C0E-B244-B10B334331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-27"/>
        <c:axId val="686880808"/>
        <c:axId val="686878512"/>
      </c:barChart>
      <c:catAx>
        <c:axId val="686880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86878512"/>
        <c:crosses val="autoZero"/>
        <c:auto val="1"/>
        <c:lblAlgn val="ctr"/>
        <c:lblOffset val="100"/>
        <c:noMultiLvlLbl val="0"/>
      </c:catAx>
      <c:valAx>
        <c:axId val="686878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86880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>
                <a:solidFill>
                  <a:srgbClr val="002060"/>
                </a:solidFill>
              </a:rPr>
              <a:t>South Argyll NEPS 2019 results</a:t>
            </a:r>
          </a:p>
        </c:rich>
      </c:tx>
      <c:layout>
        <c:manualLayout>
          <c:xMode val="edge"/>
          <c:yMode val="edge"/>
          <c:x val="0.25388364267296143"/>
          <c:y val="1.59022411069533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0896145545096939E-2"/>
          <c:y val="0.12023009602896347"/>
          <c:w val="0.92351576876019981"/>
          <c:h val="0.528185585897806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'[Argyll_Result List NEPS 2019.xlsx]Summary'!$U$2</c:f>
              <c:strCache>
                <c:ptCount val="1"/>
                <c:pt idx="0">
                  <c:v>Salmon Fry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2">
                  <a:lumMod val="50000"/>
                </a:schemeClr>
              </a:solidFill>
            </a:ln>
            <a:effectLst/>
          </c:spPr>
          <c:invertIfNegative val="0"/>
          <c:cat>
            <c:strRef>
              <c:f>'[Argyll_Result List NEPS 2019.xlsx]Summary'!$T$3:$T$11</c:f>
              <c:strCache>
                <c:ptCount val="9"/>
                <c:pt idx="0">
                  <c:v>Barr Water </c:v>
                </c:pt>
                <c:pt idx="1">
                  <c:v>Carradale Water </c:v>
                </c:pt>
                <c:pt idx="2">
                  <c:v>Barr Water </c:v>
                </c:pt>
                <c:pt idx="3">
                  <c:v>R. Aray </c:v>
                </c:pt>
                <c:pt idx="4">
                  <c:v>R. Aray </c:v>
                </c:pt>
                <c:pt idx="5">
                  <c:v>Upper Curr</c:v>
                </c:pt>
                <c:pt idx="6">
                  <c:v>R. Goil</c:v>
                </c:pt>
                <c:pt idx="7">
                  <c:v>R. Ruel</c:v>
                </c:pt>
                <c:pt idx="8">
                  <c:v>R. Curr. </c:v>
                </c:pt>
              </c:strCache>
            </c:strRef>
          </c:cat>
          <c:val>
            <c:numRef>
              <c:f>'[Argyll_Result List NEPS 2019.xlsx]Summary'!$U$3:$U$11</c:f>
              <c:numCache>
                <c:formatCode>0.00</c:formatCode>
                <c:ptCount val="9"/>
                <c:pt idx="0">
                  <c:v>12.058944118852953</c:v>
                </c:pt>
                <c:pt idx="1">
                  <c:v>0.72998029053215563</c:v>
                </c:pt>
                <c:pt idx="2">
                  <c:v>12.781954887218044</c:v>
                </c:pt>
                <c:pt idx="3">
                  <c:v>30.234315948601658</c:v>
                </c:pt>
                <c:pt idx="4">
                  <c:v>0</c:v>
                </c:pt>
                <c:pt idx="5">
                  <c:v>14.775413711583923</c:v>
                </c:pt>
                <c:pt idx="6">
                  <c:v>0</c:v>
                </c:pt>
                <c:pt idx="7">
                  <c:v>3.1818181818181817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8A-4471-BA27-A6A245F8B3CE}"/>
            </c:ext>
          </c:extLst>
        </c:ser>
        <c:ser>
          <c:idx val="1"/>
          <c:order val="1"/>
          <c:tx>
            <c:strRef>
              <c:f>'[Argyll_Result List NEPS 2019.xlsx]Summary'!$V$2</c:f>
              <c:strCache>
                <c:ptCount val="1"/>
                <c:pt idx="0">
                  <c:v>Salmon Parr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bg2">
                  <a:lumMod val="50000"/>
                </a:schemeClr>
              </a:solidFill>
            </a:ln>
            <a:effectLst/>
          </c:spPr>
          <c:invertIfNegative val="0"/>
          <c:cat>
            <c:strRef>
              <c:f>'[Argyll_Result List NEPS 2019.xlsx]Summary'!$T$3:$T$11</c:f>
              <c:strCache>
                <c:ptCount val="9"/>
                <c:pt idx="0">
                  <c:v>Barr Water </c:v>
                </c:pt>
                <c:pt idx="1">
                  <c:v>Carradale Water </c:v>
                </c:pt>
                <c:pt idx="2">
                  <c:v>Barr Water </c:v>
                </c:pt>
                <c:pt idx="3">
                  <c:v>R. Aray </c:v>
                </c:pt>
                <c:pt idx="4">
                  <c:v>R. Aray </c:v>
                </c:pt>
                <c:pt idx="5">
                  <c:v>Upper Curr</c:v>
                </c:pt>
                <c:pt idx="6">
                  <c:v>R. Goil</c:v>
                </c:pt>
                <c:pt idx="7">
                  <c:v>R. Ruel</c:v>
                </c:pt>
                <c:pt idx="8">
                  <c:v>R. Curr. </c:v>
                </c:pt>
              </c:strCache>
            </c:strRef>
          </c:cat>
          <c:val>
            <c:numRef>
              <c:f>'[Argyll_Result List NEPS 2019.xlsx]Summary'!$V$3:$V$11</c:f>
              <c:numCache>
                <c:formatCode>0.00</c:formatCode>
                <c:ptCount val="9"/>
                <c:pt idx="0">
                  <c:v>6.6324192653691245</c:v>
                </c:pt>
                <c:pt idx="1">
                  <c:v>0.72998029053215563</c:v>
                </c:pt>
                <c:pt idx="2">
                  <c:v>6.7669172932330826</c:v>
                </c:pt>
                <c:pt idx="3">
                  <c:v>15.117157974300829</c:v>
                </c:pt>
                <c:pt idx="4">
                  <c:v>4.0268456375838921</c:v>
                </c:pt>
                <c:pt idx="5">
                  <c:v>1.7730496453900706</c:v>
                </c:pt>
                <c:pt idx="6">
                  <c:v>0</c:v>
                </c:pt>
                <c:pt idx="7">
                  <c:v>1.8181818181818181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8A-4471-BA27-A6A245F8B3CE}"/>
            </c:ext>
          </c:extLst>
        </c:ser>
        <c:ser>
          <c:idx val="2"/>
          <c:order val="2"/>
          <c:tx>
            <c:strRef>
              <c:f>'[Argyll_Result List NEPS 2019.xlsx]Summary'!$W$2</c:f>
              <c:strCache>
                <c:ptCount val="1"/>
                <c:pt idx="0">
                  <c:v>Trout Fry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2"/>
              </a:solidFill>
            </a:ln>
            <a:effectLst/>
          </c:spPr>
          <c:invertIfNegative val="0"/>
          <c:cat>
            <c:strRef>
              <c:f>'[Argyll_Result List NEPS 2019.xlsx]Summary'!$T$3:$T$11</c:f>
              <c:strCache>
                <c:ptCount val="9"/>
                <c:pt idx="0">
                  <c:v>Barr Water </c:v>
                </c:pt>
                <c:pt idx="1">
                  <c:v>Carradale Water </c:v>
                </c:pt>
                <c:pt idx="2">
                  <c:v>Barr Water </c:v>
                </c:pt>
                <c:pt idx="3">
                  <c:v>R. Aray </c:v>
                </c:pt>
                <c:pt idx="4">
                  <c:v>R. Aray </c:v>
                </c:pt>
                <c:pt idx="5">
                  <c:v>Upper Curr</c:v>
                </c:pt>
                <c:pt idx="6">
                  <c:v>R. Goil</c:v>
                </c:pt>
                <c:pt idx="7">
                  <c:v>R. Ruel</c:v>
                </c:pt>
                <c:pt idx="8">
                  <c:v>R. Curr. </c:v>
                </c:pt>
              </c:strCache>
            </c:strRef>
          </c:cat>
          <c:val>
            <c:numRef>
              <c:f>'[Argyll_Result List NEPS 2019.xlsx]Summary'!$W$3:$W$11</c:f>
              <c:numCache>
                <c:formatCode>0.00</c:formatCode>
                <c:ptCount val="9"/>
                <c:pt idx="0">
                  <c:v>1.2058944118852954</c:v>
                </c:pt>
                <c:pt idx="1">
                  <c:v>0.36499014526607781</c:v>
                </c:pt>
                <c:pt idx="2">
                  <c:v>0.75187969924812026</c:v>
                </c:pt>
                <c:pt idx="3">
                  <c:v>25.699168556311413</c:v>
                </c:pt>
                <c:pt idx="4">
                  <c:v>8.724832214765101</c:v>
                </c:pt>
                <c:pt idx="5">
                  <c:v>11.229314420803782</c:v>
                </c:pt>
                <c:pt idx="6">
                  <c:v>0</c:v>
                </c:pt>
                <c:pt idx="7">
                  <c:v>1.3636363636363635</c:v>
                </c:pt>
                <c:pt idx="8">
                  <c:v>0.65359477124183007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8A-4471-BA27-A6A245F8B3CE}"/>
            </c:ext>
          </c:extLst>
        </c:ser>
        <c:ser>
          <c:idx val="3"/>
          <c:order val="3"/>
          <c:tx>
            <c:strRef>
              <c:f>'[Argyll_Result List NEPS 2019.xlsx]Summary'!$X$2</c:f>
              <c:strCache>
                <c:ptCount val="1"/>
                <c:pt idx="0">
                  <c:v>Trout Parr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2">
                  <a:lumMod val="50000"/>
                </a:schemeClr>
              </a:solidFill>
            </a:ln>
            <a:effectLst/>
          </c:spPr>
          <c:invertIfNegative val="0"/>
          <c:cat>
            <c:strRef>
              <c:f>'[Argyll_Result List NEPS 2019.xlsx]Summary'!$T$3:$T$11</c:f>
              <c:strCache>
                <c:ptCount val="9"/>
                <c:pt idx="0">
                  <c:v>Barr Water </c:v>
                </c:pt>
                <c:pt idx="1">
                  <c:v>Carradale Water </c:v>
                </c:pt>
                <c:pt idx="2">
                  <c:v>Barr Water </c:v>
                </c:pt>
                <c:pt idx="3">
                  <c:v>R. Aray </c:v>
                </c:pt>
                <c:pt idx="4">
                  <c:v>R. Aray </c:v>
                </c:pt>
                <c:pt idx="5">
                  <c:v>Upper Curr</c:v>
                </c:pt>
                <c:pt idx="6">
                  <c:v>R. Goil</c:v>
                </c:pt>
                <c:pt idx="7">
                  <c:v>R. Ruel</c:v>
                </c:pt>
                <c:pt idx="8">
                  <c:v>R. Curr. </c:v>
                </c:pt>
              </c:strCache>
            </c:strRef>
          </c:cat>
          <c:val>
            <c:numRef>
              <c:f>'[Argyll_Result List NEPS 2019.xlsx]Summary'!$X$3:$X$11</c:f>
              <c:numCache>
                <c:formatCode>0.00</c:formatCode>
                <c:ptCount val="9"/>
                <c:pt idx="0">
                  <c:v>0</c:v>
                </c:pt>
                <c:pt idx="1">
                  <c:v>0.36499014526607781</c:v>
                </c:pt>
                <c:pt idx="2">
                  <c:v>1.5037593984962405</c:v>
                </c:pt>
                <c:pt idx="3">
                  <c:v>0.7558578987150415</c:v>
                </c:pt>
                <c:pt idx="4">
                  <c:v>2.6845637583892619</c:v>
                </c:pt>
                <c:pt idx="5">
                  <c:v>1.7730496453900706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F8A-4471-BA27-A6A245F8B3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overlap val="100"/>
        <c:axId val="554019816"/>
        <c:axId val="554020144"/>
      </c:barChart>
      <c:catAx>
        <c:axId val="554019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4020144"/>
        <c:crosses val="autoZero"/>
        <c:auto val="1"/>
        <c:lblAlgn val="ctr"/>
        <c:lblOffset val="100"/>
        <c:noMultiLvlLbl val="0"/>
      </c:catAx>
      <c:valAx>
        <c:axId val="554020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4019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b="1">
                <a:solidFill>
                  <a:srgbClr val="002060"/>
                </a:solidFill>
              </a:rPr>
              <a:t>Mid Argyll NEPS 2019 Results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2002912606931809E-2"/>
          <c:y val="0.12581511501396084"/>
          <c:w val="0.92283374859446898"/>
          <c:h val="0.644652986349024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'[Argyll_Result List NEPS 2019.xlsx]Summary'!$U$13</c:f>
              <c:strCache>
                <c:ptCount val="1"/>
                <c:pt idx="0">
                  <c:v>Salmon Fry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2">
                  <a:lumMod val="50000"/>
                </a:schemeClr>
              </a:solidFill>
            </a:ln>
            <a:effectLst/>
          </c:spPr>
          <c:invertIfNegative val="0"/>
          <c:cat>
            <c:strRef>
              <c:f>'[Argyll_Result List NEPS 2019.xlsx]Summary'!$T$14:$T$21</c:f>
              <c:strCache>
                <c:ptCount val="8"/>
                <c:pt idx="0">
                  <c:v>Abhainn Tunns</c:v>
                </c:pt>
                <c:pt idx="1">
                  <c:v>R. Add trib.</c:v>
                </c:pt>
                <c:pt idx="2">
                  <c:v>Feochan Bheag </c:v>
                </c:pt>
                <c:pt idx="3">
                  <c:v>Loch Nell trib</c:v>
                </c:pt>
                <c:pt idx="4">
                  <c:v>R. Add</c:v>
                </c:pt>
                <c:pt idx="5">
                  <c:v>Allt Kinglass</c:v>
                </c:pt>
                <c:pt idx="6">
                  <c:v>R. Strae</c:v>
                </c:pt>
                <c:pt idx="7">
                  <c:v>Water of Tulla</c:v>
                </c:pt>
              </c:strCache>
            </c:strRef>
          </c:cat>
          <c:val>
            <c:numRef>
              <c:f>'[Argyll_Result List NEPS 2019.xlsx]Summary'!$U$14:$U$21</c:f>
              <c:numCache>
                <c:formatCode>0.00</c:formatCode>
                <c:ptCount val="8"/>
                <c:pt idx="0">
                  <c:v>0</c:v>
                </c:pt>
                <c:pt idx="1">
                  <c:v>1.9436345966958213</c:v>
                </c:pt>
                <c:pt idx="2">
                  <c:v>9.9818511796733205</c:v>
                </c:pt>
                <c:pt idx="3">
                  <c:v>0</c:v>
                </c:pt>
                <c:pt idx="4">
                  <c:v>6.6489361702127656</c:v>
                </c:pt>
                <c:pt idx="5">
                  <c:v>1.0262725779967159</c:v>
                </c:pt>
                <c:pt idx="6">
                  <c:v>8.8760160702606736</c:v>
                </c:pt>
                <c:pt idx="7">
                  <c:v>0.63271116735210375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42-4BA3-B2F7-9ECD4AEDDE5A}"/>
            </c:ext>
          </c:extLst>
        </c:ser>
        <c:ser>
          <c:idx val="1"/>
          <c:order val="1"/>
          <c:tx>
            <c:strRef>
              <c:f>'[Argyll_Result List NEPS 2019.xlsx]Summary'!$V$13</c:f>
              <c:strCache>
                <c:ptCount val="1"/>
                <c:pt idx="0">
                  <c:v>Salmon Parr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bg2">
                  <a:lumMod val="50000"/>
                </a:schemeClr>
              </a:solidFill>
            </a:ln>
            <a:effectLst/>
          </c:spPr>
          <c:invertIfNegative val="0"/>
          <c:cat>
            <c:strRef>
              <c:f>'[Argyll_Result List NEPS 2019.xlsx]Summary'!$T$14:$T$21</c:f>
              <c:strCache>
                <c:ptCount val="8"/>
                <c:pt idx="0">
                  <c:v>Abhainn Tunns</c:v>
                </c:pt>
                <c:pt idx="1">
                  <c:v>R. Add trib.</c:v>
                </c:pt>
                <c:pt idx="2">
                  <c:v>Feochan Bheag </c:v>
                </c:pt>
                <c:pt idx="3">
                  <c:v>Loch Nell trib</c:v>
                </c:pt>
                <c:pt idx="4">
                  <c:v>R. Add</c:v>
                </c:pt>
                <c:pt idx="5">
                  <c:v>Allt Kinglass</c:v>
                </c:pt>
                <c:pt idx="6">
                  <c:v>R. Strae</c:v>
                </c:pt>
                <c:pt idx="7">
                  <c:v>Water of Tulla</c:v>
                </c:pt>
              </c:strCache>
            </c:strRef>
          </c:cat>
          <c:val>
            <c:numRef>
              <c:f>'[Argyll_Result List NEPS 2019.xlsx]Summary'!$V$14:$V$21</c:f>
              <c:numCache>
                <c:formatCode>0.00</c:formatCode>
                <c:ptCount val="8"/>
                <c:pt idx="0">
                  <c:v>0.69531358642747876</c:v>
                </c:pt>
                <c:pt idx="1">
                  <c:v>0</c:v>
                </c:pt>
                <c:pt idx="2">
                  <c:v>6.3520871143375679</c:v>
                </c:pt>
                <c:pt idx="3">
                  <c:v>0</c:v>
                </c:pt>
                <c:pt idx="4">
                  <c:v>8.8652482269503547</c:v>
                </c:pt>
                <c:pt idx="5">
                  <c:v>1.0262725779967159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42-4BA3-B2F7-9ECD4AEDDE5A}"/>
            </c:ext>
          </c:extLst>
        </c:ser>
        <c:ser>
          <c:idx val="2"/>
          <c:order val="2"/>
          <c:tx>
            <c:strRef>
              <c:f>'[Argyll_Result List NEPS 2019.xlsx]Summary'!$W$13</c:f>
              <c:strCache>
                <c:ptCount val="1"/>
                <c:pt idx="0">
                  <c:v>Trout Fry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2">
                  <a:lumMod val="50000"/>
                </a:schemeClr>
              </a:solidFill>
            </a:ln>
            <a:effectLst/>
          </c:spPr>
          <c:invertIfNegative val="0"/>
          <c:cat>
            <c:strRef>
              <c:f>'[Argyll_Result List NEPS 2019.xlsx]Summary'!$T$14:$T$21</c:f>
              <c:strCache>
                <c:ptCount val="8"/>
                <c:pt idx="0">
                  <c:v>Abhainn Tunns</c:v>
                </c:pt>
                <c:pt idx="1">
                  <c:v>R. Add trib.</c:v>
                </c:pt>
                <c:pt idx="2">
                  <c:v>Feochan Bheag </c:v>
                </c:pt>
                <c:pt idx="3">
                  <c:v>Loch Nell trib</c:v>
                </c:pt>
                <c:pt idx="4">
                  <c:v>R. Add</c:v>
                </c:pt>
                <c:pt idx="5">
                  <c:v>Allt Kinglass</c:v>
                </c:pt>
                <c:pt idx="6">
                  <c:v>R. Strae</c:v>
                </c:pt>
                <c:pt idx="7">
                  <c:v>Water of Tulla</c:v>
                </c:pt>
              </c:strCache>
            </c:strRef>
          </c:cat>
          <c:val>
            <c:numRef>
              <c:f>'[Argyll_Result List NEPS 2019.xlsx]Summary'!$W$14:$W$21</c:f>
              <c:numCache>
                <c:formatCode>0.00</c:formatCode>
                <c:ptCount val="8"/>
                <c:pt idx="0">
                  <c:v>0.69531358642747876</c:v>
                </c:pt>
                <c:pt idx="1">
                  <c:v>34.013605442176875</c:v>
                </c:pt>
                <c:pt idx="2">
                  <c:v>11.796733212341197</c:v>
                </c:pt>
                <c:pt idx="3">
                  <c:v>0</c:v>
                </c:pt>
                <c:pt idx="4">
                  <c:v>0</c:v>
                </c:pt>
                <c:pt idx="5">
                  <c:v>3.0788177339901477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42-4BA3-B2F7-9ECD4AEDDE5A}"/>
            </c:ext>
          </c:extLst>
        </c:ser>
        <c:ser>
          <c:idx val="3"/>
          <c:order val="3"/>
          <c:tx>
            <c:strRef>
              <c:f>'[Argyll_Result List NEPS 2019.xlsx]Summary'!$X$13</c:f>
              <c:strCache>
                <c:ptCount val="1"/>
                <c:pt idx="0">
                  <c:v>Trout Parr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2">
                  <a:lumMod val="50000"/>
                </a:schemeClr>
              </a:solidFill>
            </a:ln>
            <a:effectLst/>
          </c:spPr>
          <c:invertIfNegative val="0"/>
          <c:cat>
            <c:strRef>
              <c:f>'[Argyll_Result List NEPS 2019.xlsx]Summary'!$T$14:$T$21</c:f>
              <c:strCache>
                <c:ptCount val="8"/>
                <c:pt idx="0">
                  <c:v>Abhainn Tunns</c:v>
                </c:pt>
                <c:pt idx="1">
                  <c:v>R. Add trib.</c:v>
                </c:pt>
                <c:pt idx="2">
                  <c:v>Feochan Bheag </c:v>
                </c:pt>
                <c:pt idx="3">
                  <c:v>Loch Nell trib</c:v>
                </c:pt>
                <c:pt idx="4">
                  <c:v>R. Add</c:v>
                </c:pt>
                <c:pt idx="5">
                  <c:v>Allt Kinglass</c:v>
                </c:pt>
                <c:pt idx="6">
                  <c:v>R. Strae</c:v>
                </c:pt>
                <c:pt idx="7">
                  <c:v>Water of Tulla</c:v>
                </c:pt>
              </c:strCache>
            </c:strRef>
          </c:cat>
          <c:val>
            <c:numRef>
              <c:f>'[Argyll_Result List NEPS 2019.xlsx]Summary'!$X$14:$X$21</c:f>
              <c:numCache>
                <c:formatCode>0.00</c:formatCode>
                <c:ptCount val="8"/>
                <c:pt idx="0">
                  <c:v>0</c:v>
                </c:pt>
                <c:pt idx="1">
                  <c:v>1.9436345966958213</c:v>
                </c:pt>
                <c:pt idx="2">
                  <c:v>1.8148820326678767</c:v>
                </c:pt>
                <c:pt idx="3">
                  <c:v>0</c:v>
                </c:pt>
                <c:pt idx="4">
                  <c:v>0.55407801418439717</c:v>
                </c:pt>
                <c:pt idx="5">
                  <c:v>1.0262725779967159</c:v>
                </c:pt>
                <c:pt idx="6">
                  <c:v>0</c:v>
                </c:pt>
                <c:pt idx="7">
                  <c:v>0.31635558367605188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42-4BA3-B2F7-9ECD4AEDDE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711982400"/>
        <c:axId val="711980432"/>
      </c:barChart>
      <c:catAx>
        <c:axId val="71198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11980432"/>
        <c:crosses val="autoZero"/>
        <c:auto val="1"/>
        <c:lblAlgn val="ctr"/>
        <c:lblOffset val="100"/>
        <c:noMultiLvlLbl val="0"/>
      </c:catAx>
      <c:valAx>
        <c:axId val="711980432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11982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>
                <a:solidFill>
                  <a:srgbClr val="002060"/>
                </a:solidFill>
              </a:rPr>
              <a:t>Arran &amp; Islay NEPS 2019 Results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'[Argyll_Result List NEPS 2019.xlsx]Summary'!$U$23</c:f>
              <c:strCache>
                <c:ptCount val="1"/>
                <c:pt idx="0">
                  <c:v>Salmon Fry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2">
                  <a:lumMod val="50000"/>
                </a:schemeClr>
              </a:solidFill>
            </a:ln>
            <a:effectLst/>
          </c:spPr>
          <c:invertIfNegative val="0"/>
          <c:cat>
            <c:strRef>
              <c:f>'[Argyll_Result List NEPS 2019.xlsx]Summary'!$T$24:$T$31</c:f>
              <c:strCache>
                <c:ptCount val="8"/>
                <c:pt idx="0">
                  <c:v>Iorsa Water </c:v>
                </c:pt>
                <c:pt idx="1">
                  <c:v>River Duich </c:v>
                </c:pt>
                <c:pt idx="2">
                  <c:v>R. Duich trib</c:v>
                </c:pt>
                <c:pt idx="3">
                  <c:v>R. Laggan trib.</c:v>
                </c:pt>
                <c:pt idx="4">
                  <c:v>R. Kintour </c:v>
                </c:pt>
                <c:pt idx="5">
                  <c:v>R. Laggan trib.</c:v>
                </c:pt>
                <c:pt idx="6">
                  <c:v>R. Sorn </c:v>
                </c:pt>
                <c:pt idx="7">
                  <c:v>Upper Aosatil</c:v>
                </c:pt>
              </c:strCache>
            </c:strRef>
          </c:cat>
          <c:val>
            <c:numRef>
              <c:f>'[Argyll_Result List NEPS 2019.xlsx]Summary'!$U$24:$U$31</c:f>
              <c:numCache>
                <c:formatCode>0.00</c:formatCode>
                <c:ptCount val="8"/>
                <c:pt idx="0">
                  <c:v>0</c:v>
                </c:pt>
                <c:pt idx="1">
                  <c:v>0.63155235569028689</c:v>
                </c:pt>
                <c:pt idx="2">
                  <c:v>16.009852216748772</c:v>
                </c:pt>
                <c:pt idx="3">
                  <c:v>25.350294985250738</c:v>
                </c:pt>
                <c:pt idx="4">
                  <c:v>0</c:v>
                </c:pt>
                <c:pt idx="5">
                  <c:v>12.020342117429497</c:v>
                </c:pt>
                <c:pt idx="6">
                  <c:v>19.35483870967742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60-48FE-ABE5-F5BEADAD75F8}"/>
            </c:ext>
          </c:extLst>
        </c:ser>
        <c:ser>
          <c:idx val="1"/>
          <c:order val="1"/>
          <c:tx>
            <c:strRef>
              <c:f>'[Argyll_Result List NEPS 2019.xlsx]Summary'!$V$23</c:f>
              <c:strCache>
                <c:ptCount val="1"/>
                <c:pt idx="0">
                  <c:v>Salmon Parr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bg2">
                  <a:lumMod val="50000"/>
                </a:schemeClr>
              </a:solidFill>
            </a:ln>
            <a:effectLst/>
          </c:spPr>
          <c:invertIfNegative val="0"/>
          <c:cat>
            <c:strRef>
              <c:f>'[Argyll_Result List NEPS 2019.xlsx]Summary'!$T$24:$T$31</c:f>
              <c:strCache>
                <c:ptCount val="8"/>
                <c:pt idx="0">
                  <c:v>Iorsa Water </c:v>
                </c:pt>
                <c:pt idx="1">
                  <c:v>River Duich </c:v>
                </c:pt>
                <c:pt idx="2">
                  <c:v>R. Duich trib</c:v>
                </c:pt>
                <c:pt idx="3">
                  <c:v>R. Laggan trib.</c:v>
                </c:pt>
                <c:pt idx="4">
                  <c:v>R. Kintour </c:v>
                </c:pt>
                <c:pt idx="5">
                  <c:v>R. Laggan trib.</c:v>
                </c:pt>
                <c:pt idx="6">
                  <c:v>R. Sorn </c:v>
                </c:pt>
                <c:pt idx="7">
                  <c:v>Upper Aosatil</c:v>
                </c:pt>
              </c:strCache>
            </c:strRef>
          </c:cat>
          <c:val>
            <c:numRef>
              <c:f>'[Argyll_Result List NEPS 2019.xlsx]Summary'!$V$24:$V$31</c:f>
              <c:numCache>
                <c:formatCode>0.00</c:formatCode>
                <c:ptCount val="8"/>
                <c:pt idx="0">
                  <c:v>0</c:v>
                </c:pt>
                <c:pt idx="1">
                  <c:v>3.1577617784514347</c:v>
                </c:pt>
                <c:pt idx="2">
                  <c:v>8.0049261083743861</c:v>
                </c:pt>
                <c:pt idx="3">
                  <c:v>0.92182890855457245</c:v>
                </c:pt>
                <c:pt idx="4">
                  <c:v>0</c:v>
                </c:pt>
                <c:pt idx="5">
                  <c:v>3.6985668053629217</c:v>
                </c:pt>
                <c:pt idx="6">
                  <c:v>4.731182795698925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60-48FE-ABE5-F5BEADAD75F8}"/>
            </c:ext>
          </c:extLst>
        </c:ser>
        <c:ser>
          <c:idx val="2"/>
          <c:order val="2"/>
          <c:tx>
            <c:strRef>
              <c:f>'[Argyll_Result List NEPS 2019.xlsx]Summary'!$W$23</c:f>
              <c:strCache>
                <c:ptCount val="1"/>
                <c:pt idx="0">
                  <c:v>Trout Fry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2">
                  <a:lumMod val="50000"/>
                </a:schemeClr>
              </a:solidFill>
            </a:ln>
            <a:effectLst/>
          </c:spPr>
          <c:invertIfNegative val="0"/>
          <c:cat>
            <c:strRef>
              <c:f>'[Argyll_Result List NEPS 2019.xlsx]Summary'!$T$24:$T$31</c:f>
              <c:strCache>
                <c:ptCount val="8"/>
                <c:pt idx="0">
                  <c:v>Iorsa Water </c:v>
                </c:pt>
                <c:pt idx="1">
                  <c:v>River Duich </c:v>
                </c:pt>
                <c:pt idx="2">
                  <c:v>R. Duich trib</c:v>
                </c:pt>
                <c:pt idx="3">
                  <c:v>R. Laggan trib.</c:v>
                </c:pt>
                <c:pt idx="4">
                  <c:v>R. Kintour </c:v>
                </c:pt>
                <c:pt idx="5">
                  <c:v>R. Laggan trib.</c:v>
                </c:pt>
                <c:pt idx="6">
                  <c:v>R. Sorn </c:v>
                </c:pt>
                <c:pt idx="7">
                  <c:v>Upper Aosatil</c:v>
                </c:pt>
              </c:strCache>
            </c:strRef>
          </c:cat>
          <c:val>
            <c:numRef>
              <c:f>'[Argyll_Result List NEPS 2019.xlsx]Summary'!$W$24:$W$31</c:f>
              <c:numCache>
                <c:formatCode>0.00</c:formatCode>
                <c:ptCount val="8"/>
                <c:pt idx="0">
                  <c:v>0</c:v>
                </c:pt>
                <c:pt idx="1">
                  <c:v>9.4732853353543014</c:v>
                </c:pt>
                <c:pt idx="2">
                  <c:v>13.546798029556653</c:v>
                </c:pt>
                <c:pt idx="3">
                  <c:v>1.3827433628318584</c:v>
                </c:pt>
                <c:pt idx="4">
                  <c:v>67.272727272727266</c:v>
                </c:pt>
                <c:pt idx="5">
                  <c:v>10.171058714748035</c:v>
                </c:pt>
                <c:pt idx="6">
                  <c:v>9.4623655913978499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60-48FE-ABE5-F5BEADAD75F8}"/>
            </c:ext>
          </c:extLst>
        </c:ser>
        <c:ser>
          <c:idx val="3"/>
          <c:order val="3"/>
          <c:tx>
            <c:strRef>
              <c:f>'[Argyll_Result List NEPS 2019.xlsx]Summary'!$X$23</c:f>
              <c:strCache>
                <c:ptCount val="1"/>
                <c:pt idx="0">
                  <c:v>Trout Parr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2">
                  <a:lumMod val="50000"/>
                </a:schemeClr>
              </a:solidFill>
            </a:ln>
            <a:effectLst/>
          </c:spPr>
          <c:invertIfNegative val="0"/>
          <c:cat>
            <c:strRef>
              <c:f>'[Argyll_Result List NEPS 2019.xlsx]Summary'!$T$24:$T$31</c:f>
              <c:strCache>
                <c:ptCount val="8"/>
                <c:pt idx="0">
                  <c:v>Iorsa Water </c:v>
                </c:pt>
                <c:pt idx="1">
                  <c:v>River Duich </c:v>
                </c:pt>
                <c:pt idx="2">
                  <c:v>R. Duich trib</c:v>
                </c:pt>
                <c:pt idx="3">
                  <c:v>R. Laggan trib.</c:v>
                </c:pt>
                <c:pt idx="4">
                  <c:v>R. Kintour </c:v>
                </c:pt>
                <c:pt idx="5">
                  <c:v>R. Laggan trib.</c:v>
                </c:pt>
                <c:pt idx="6">
                  <c:v>R. Sorn </c:v>
                </c:pt>
                <c:pt idx="7">
                  <c:v>Upper Aosatil</c:v>
                </c:pt>
              </c:strCache>
            </c:strRef>
          </c:cat>
          <c:val>
            <c:numRef>
              <c:f>'[Argyll_Result List NEPS 2019.xlsx]Summary'!$X$24:$X$31</c:f>
              <c:numCache>
                <c:formatCode>0.00</c:formatCode>
                <c:ptCount val="8"/>
                <c:pt idx="0">
                  <c:v>0</c:v>
                </c:pt>
                <c:pt idx="1">
                  <c:v>1.8946570670708607</c:v>
                </c:pt>
                <c:pt idx="2">
                  <c:v>3.0788177339901481</c:v>
                </c:pt>
                <c:pt idx="3">
                  <c:v>0.92182890855457245</c:v>
                </c:pt>
                <c:pt idx="4">
                  <c:v>0.90909090909090906</c:v>
                </c:pt>
                <c:pt idx="5">
                  <c:v>12.020342117429497</c:v>
                </c:pt>
                <c:pt idx="6">
                  <c:v>2.1505376344086025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60-48FE-ABE5-F5BEADAD75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overlap val="100"/>
        <c:axId val="544521760"/>
        <c:axId val="544525696"/>
      </c:barChart>
      <c:catAx>
        <c:axId val="54452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44525696"/>
        <c:crosses val="autoZero"/>
        <c:auto val="1"/>
        <c:lblAlgn val="ctr"/>
        <c:lblOffset val="100"/>
        <c:noMultiLvlLbl val="0"/>
      </c:catAx>
      <c:valAx>
        <c:axId val="544525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44521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>
                <a:solidFill>
                  <a:srgbClr val="002060"/>
                </a:solidFill>
              </a:rPr>
              <a:t>Isle of Mull NEPS 2019 Results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'[Argyll_Result List NEPS 2019.xlsx]Summary'!$U$33</c:f>
              <c:strCache>
                <c:ptCount val="1"/>
                <c:pt idx="0">
                  <c:v>Salmon Fry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2">
                  <a:lumMod val="50000"/>
                </a:schemeClr>
              </a:solidFill>
            </a:ln>
            <a:effectLst/>
          </c:spPr>
          <c:invertIfNegative val="0"/>
          <c:cat>
            <c:strRef>
              <c:f>'[Argyll_Result List NEPS 2019.xlsx]Summary'!$T$34:$T$38</c:f>
              <c:strCache>
                <c:ptCount val="5"/>
                <c:pt idx="0">
                  <c:v>Glencannel (R. Ba)</c:v>
                </c:pt>
                <c:pt idx="1">
                  <c:v>R. Forsa </c:v>
                </c:pt>
                <c:pt idx="2">
                  <c:v>R. Bellart </c:v>
                </c:pt>
                <c:pt idx="3">
                  <c:v>R. Coiladoir trib. </c:v>
                </c:pt>
                <c:pt idx="4">
                  <c:v>R. Lussa trib.</c:v>
                </c:pt>
              </c:strCache>
            </c:strRef>
          </c:cat>
          <c:val>
            <c:numRef>
              <c:f>'[Argyll_Result List NEPS 2019.xlsx]Summary'!$U$34:$U$38</c:f>
              <c:numCache>
                <c:formatCode>0.00</c:formatCode>
                <c:ptCount val="5"/>
                <c:pt idx="0">
                  <c:v>3.6511156186612577</c:v>
                </c:pt>
                <c:pt idx="1">
                  <c:v>0</c:v>
                </c:pt>
                <c:pt idx="2">
                  <c:v>3.3802816901408446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E6-4A3D-A79B-7683579F3603}"/>
            </c:ext>
          </c:extLst>
        </c:ser>
        <c:ser>
          <c:idx val="1"/>
          <c:order val="1"/>
          <c:tx>
            <c:strRef>
              <c:f>'[Argyll_Result List NEPS 2019.xlsx]Summary'!$V$33</c:f>
              <c:strCache>
                <c:ptCount val="1"/>
                <c:pt idx="0">
                  <c:v>Salmon Parr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bg2">
                  <a:lumMod val="50000"/>
                </a:schemeClr>
              </a:solidFill>
            </a:ln>
            <a:effectLst/>
          </c:spPr>
          <c:invertIfNegative val="0"/>
          <c:cat>
            <c:strRef>
              <c:f>'[Argyll_Result List NEPS 2019.xlsx]Summary'!$T$34:$T$38</c:f>
              <c:strCache>
                <c:ptCount val="5"/>
                <c:pt idx="0">
                  <c:v>Glencannel (R. Ba)</c:v>
                </c:pt>
                <c:pt idx="1">
                  <c:v>R. Forsa </c:v>
                </c:pt>
                <c:pt idx="2">
                  <c:v>R. Bellart </c:v>
                </c:pt>
                <c:pt idx="3">
                  <c:v>R. Coiladoir trib. </c:v>
                </c:pt>
                <c:pt idx="4">
                  <c:v>R. Lussa trib.</c:v>
                </c:pt>
              </c:strCache>
            </c:strRef>
          </c:cat>
          <c:val>
            <c:numRef>
              <c:f>'[Argyll_Result List NEPS 2019.xlsx]Summary'!$V$34:$V$38</c:f>
              <c:numCache>
                <c:formatCode>0.00</c:formatCode>
                <c:ptCount val="5"/>
                <c:pt idx="0">
                  <c:v>5.2738336713995944</c:v>
                </c:pt>
                <c:pt idx="1">
                  <c:v>1.919692849144137</c:v>
                </c:pt>
                <c:pt idx="2">
                  <c:v>12.957746478873238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E6-4A3D-A79B-7683579F3603}"/>
            </c:ext>
          </c:extLst>
        </c:ser>
        <c:ser>
          <c:idx val="2"/>
          <c:order val="2"/>
          <c:tx>
            <c:strRef>
              <c:f>'[Argyll_Result List NEPS 2019.xlsx]Summary'!$W$33</c:f>
              <c:strCache>
                <c:ptCount val="1"/>
                <c:pt idx="0">
                  <c:v>Trout Fry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2">
                  <a:lumMod val="50000"/>
                </a:schemeClr>
              </a:solidFill>
            </a:ln>
            <a:effectLst/>
          </c:spPr>
          <c:invertIfNegative val="0"/>
          <c:cat>
            <c:strRef>
              <c:f>'[Argyll_Result List NEPS 2019.xlsx]Summary'!$T$34:$T$38</c:f>
              <c:strCache>
                <c:ptCount val="5"/>
                <c:pt idx="0">
                  <c:v>Glencannel (R. Ba)</c:v>
                </c:pt>
                <c:pt idx="1">
                  <c:v>R. Forsa </c:v>
                </c:pt>
                <c:pt idx="2">
                  <c:v>R. Bellart </c:v>
                </c:pt>
                <c:pt idx="3">
                  <c:v>R. Coiladoir trib. </c:v>
                </c:pt>
                <c:pt idx="4">
                  <c:v>R. Lussa trib.</c:v>
                </c:pt>
              </c:strCache>
            </c:strRef>
          </c:cat>
          <c:val>
            <c:numRef>
              <c:f>'[Argyll_Result List NEPS 2019.xlsx]Summary'!$W$34:$W$38</c:f>
              <c:numCache>
                <c:formatCode>0.00</c:formatCode>
                <c:ptCount val="5"/>
                <c:pt idx="0">
                  <c:v>4.4624746450304258</c:v>
                </c:pt>
                <c:pt idx="1">
                  <c:v>3.5194368900975839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E6-4A3D-A79B-7683579F3603}"/>
            </c:ext>
          </c:extLst>
        </c:ser>
        <c:ser>
          <c:idx val="3"/>
          <c:order val="3"/>
          <c:tx>
            <c:strRef>
              <c:f>'[Argyll_Result List NEPS 2019.xlsx]Summary'!$X$33</c:f>
              <c:strCache>
                <c:ptCount val="1"/>
                <c:pt idx="0">
                  <c:v>Trout Parr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2">
                  <a:lumMod val="50000"/>
                </a:schemeClr>
              </a:solidFill>
            </a:ln>
            <a:effectLst/>
          </c:spPr>
          <c:invertIfNegative val="0"/>
          <c:cat>
            <c:strRef>
              <c:f>'[Argyll_Result List NEPS 2019.xlsx]Summary'!$T$34:$T$38</c:f>
              <c:strCache>
                <c:ptCount val="5"/>
                <c:pt idx="0">
                  <c:v>Glencannel (R. Ba)</c:v>
                </c:pt>
                <c:pt idx="1">
                  <c:v>R. Forsa </c:v>
                </c:pt>
                <c:pt idx="2">
                  <c:v>R. Bellart </c:v>
                </c:pt>
                <c:pt idx="3">
                  <c:v>R. Coiladoir trib. </c:v>
                </c:pt>
                <c:pt idx="4">
                  <c:v>R. Lussa trib.</c:v>
                </c:pt>
              </c:strCache>
            </c:strRef>
          </c:cat>
          <c:val>
            <c:numRef>
              <c:f>'[Argyll_Result List NEPS 2019.xlsx]Summary'!$X$34:$X$38</c:f>
              <c:numCache>
                <c:formatCode>0.00</c:formatCode>
                <c:ptCount val="5"/>
                <c:pt idx="0">
                  <c:v>0</c:v>
                </c:pt>
                <c:pt idx="1">
                  <c:v>0.31994880819068949</c:v>
                </c:pt>
                <c:pt idx="2">
                  <c:v>0.56338028169014087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6E6-4A3D-A79B-7683579F36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544878880"/>
        <c:axId val="716729152"/>
      </c:barChart>
      <c:catAx>
        <c:axId val="54487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16729152"/>
        <c:crosses val="autoZero"/>
        <c:auto val="1"/>
        <c:lblAlgn val="ctr"/>
        <c:lblOffset val="100"/>
        <c:noMultiLvlLbl val="0"/>
      </c:catAx>
      <c:valAx>
        <c:axId val="716729152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44878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36213743082977"/>
          <c:y val="9.7496706192358354E-2"/>
          <c:w val="0.78783958110754027"/>
          <c:h val="0.72463892606309621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'30 T'!$N$6</c:f>
              <c:strCache>
                <c:ptCount val="1"/>
                <c:pt idx="0">
                  <c:v>Salmon Fry</c:v>
                </c:pt>
              </c:strCache>
            </c:strRef>
          </c:tx>
          <c:spPr>
            <a:solidFill>
              <a:srgbClr val="FF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'30 T'!$M$7:$M$15</c:f>
              <c:strCache>
                <c:ptCount val="9"/>
                <c:pt idx="0">
                  <c:v>30LC1</c:v>
                </c:pt>
                <c:pt idx="1">
                  <c:v>30LC2</c:v>
                </c:pt>
                <c:pt idx="2">
                  <c:v>30LT</c:v>
                </c:pt>
                <c:pt idx="3">
                  <c:v>30LC3</c:v>
                </c:pt>
                <c:pt idx="4">
                  <c:v>30UC1</c:v>
                </c:pt>
                <c:pt idx="5">
                  <c:v>30UT</c:v>
                </c:pt>
                <c:pt idx="6">
                  <c:v>30UC2</c:v>
                </c:pt>
                <c:pt idx="7">
                  <c:v>30UC3</c:v>
                </c:pt>
                <c:pt idx="8">
                  <c:v>30UC4</c:v>
                </c:pt>
              </c:strCache>
            </c:strRef>
          </c:cat>
          <c:val>
            <c:numRef>
              <c:f>'30 T'!$N$7:$N$15</c:f>
              <c:numCache>
                <c:formatCode>0.0</c:formatCode>
                <c:ptCount val="9"/>
                <c:pt idx="0">
                  <c:v>0.63694267515923575</c:v>
                </c:pt>
                <c:pt idx="1">
                  <c:v>3.2520325203252036</c:v>
                </c:pt>
                <c:pt idx="2">
                  <c:v>11.228070175438596</c:v>
                </c:pt>
                <c:pt idx="3">
                  <c:v>4.9627791563275432</c:v>
                </c:pt>
                <c:pt idx="4">
                  <c:v>0</c:v>
                </c:pt>
                <c:pt idx="5">
                  <c:v>3.9550704002531236</c:v>
                </c:pt>
                <c:pt idx="6">
                  <c:v>4.2964554242749733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47-45D4-BD8A-DBC0528BE2AA}"/>
            </c:ext>
          </c:extLst>
        </c:ser>
        <c:ser>
          <c:idx val="2"/>
          <c:order val="1"/>
          <c:tx>
            <c:strRef>
              <c:f>'30 T'!$O$6</c:f>
              <c:strCache>
                <c:ptCount val="1"/>
                <c:pt idx="0">
                  <c:v>Salmon Parr</c:v>
                </c:pt>
              </c:strCache>
            </c:strRef>
          </c:tx>
          <c:spPr>
            <a:solidFill>
              <a:schemeClr val="tx1">
                <a:lumMod val="85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'30 T'!$M$7:$M$15</c:f>
              <c:strCache>
                <c:ptCount val="9"/>
                <c:pt idx="0">
                  <c:v>30LC1</c:v>
                </c:pt>
                <c:pt idx="1">
                  <c:v>30LC2</c:v>
                </c:pt>
                <c:pt idx="2">
                  <c:v>30LT</c:v>
                </c:pt>
                <c:pt idx="3">
                  <c:v>30LC3</c:v>
                </c:pt>
                <c:pt idx="4">
                  <c:v>30UC1</c:v>
                </c:pt>
                <c:pt idx="5">
                  <c:v>30UT</c:v>
                </c:pt>
                <c:pt idx="6">
                  <c:v>30UC2</c:v>
                </c:pt>
                <c:pt idx="7">
                  <c:v>30UC3</c:v>
                </c:pt>
                <c:pt idx="8">
                  <c:v>30UC4</c:v>
                </c:pt>
              </c:strCache>
            </c:strRef>
          </c:cat>
          <c:val>
            <c:numRef>
              <c:f>'30 T'!$O$7:$O$15</c:f>
              <c:numCache>
                <c:formatCode>0.0</c:formatCode>
                <c:ptCount val="9"/>
                <c:pt idx="0">
                  <c:v>0</c:v>
                </c:pt>
                <c:pt idx="1">
                  <c:v>2.0325203252032518</c:v>
                </c:pt>
                <c:pt idx="2">
                  <c:v>3.5087719298245612</c:v>
                </c:pt>
                <c:pt idx="3">
                  <c:v>0.90232348296864429</c:v>
                </c:pt>
                <c:pt idx="4">
                  <c:v>1.2735608762098827</c:v>
                </c:pt>
                <c:pt idx="5">
                  <c:v>2.3730422401518743</c:v>
                </c:pt>
                <c:pt idx="6">
                  <c:v>2.1482277121374866</c:v>
                </c:pt>
                <c:pt idx="7">
                  <c:v>1.7751479289940828</c:v>
                </c:pt>
                <c:pt idx="8">
                  <c:v>2.5054807391168179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47-45D4-BD8A-DBC0528BE2AA}"/>
            </c:ext>
          </c:extLst>
        </c:ser>
        <c:ser>
          <c:idx val="3"/>
          <c:order val="2"/>
          <c:tx>
            <c:strRef>
              <c:f>'30 T'!$P$6</c:f>
              <c:strCache>
                <c:ptCount val="1"/>
                <c:pt idx="0">
                  <c:v>Trout Fry</c:v>
                </c:pt>
              </c:strCache>
            </c:strRef>
          </c:tx>
          <c:spPr>
            <a:solidFill>
              <a:srgbClr val="808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'30 T'!$M$7:$M$15</c:f>
              <c:strCache>
                <c:ptCount val="9"/>
                <c:pt idx="0">
                  <c:v>30LC1</c:v>
                </c:pt>
                <c:pt idx="1">
                  <c:v>30LC2</c:v>
                </c:pt>
                <c:pt idx="2">
                  <c:v>30LT</c:v>
                </c:pt>
                <c:pt idx="3">
                  <c:v>30LC3</c:v>
                </c:pt>
                <c:pt idx="4">
                  <c:v>30UC1</c:v>
                </c:pt>
                <c:pt idx="5">
                  <c:v>30UT</c:v>
                </c:pt>
                <c:pt idx="6">
                  <c:v>30UC2</c:v>
                </c:pt>
                <c:pt idx="7">
                  <c:v>30UC3</c:v>
                </c:pt>
                <c:pt idx="8">
                  <c:v>30UC4</c:v>
                </c:pt>
              </c:strCache>
            </c:strRef>
          </c:cat>
          <c:val>
            <c:numRef>
              <c:f>'30 T'!$P$7:$P$15</c:f>
              <c:numCache>
                <c:formatCode>0.0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1.3534852244529665</c:v>
                </c:pt>
                <c:pt idx="4">
                  <c:v>0</c:v>
                </c:pt>
                <c:pt idx="5">
                  <c:v>1.5820281601012496</c:v>
                </c:pt>
                <c:pt idx="6">
                  <c:v>0</c:v>
                </c:pt>
                <c:pt idx="7">
                  <c:v>0.59171597633136097</c:v>
                </c:pt>
                <c:pt idx="8">
                  <c:v>3.1318509238960219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47-45D4-BD8A-DBC0528BE2AA}"/>
            </c:ext>
          </c:extLst>
        </c:ser>
        <c:ser>
          <c:idx val="4"/>
          <c:order val="3"/>
          <c:tx>
            <c:strRef>
              <c:f>'30 T'!$Q$6</c:f>
              <c:strCache>
                <c:ptCount val="1"/>
                <c:pt idx="0">
                  <c:v>Trout Parr</c:v>
                </c:pt>
              </c:strCache>
            </c:strRef>
          </c:tx>
          <c:spPr>
            <a:solidFill>
              <a:srgbClr val="333333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'30 T'!$M$7:$M$15</c:f>
              <c:strCache>
                <c:ptCount val="9"/>
                <c:pt idx="0">
                  <c:v>30LC1</c:v>
                </c:pt>
                <c:pt idx="1">
                  <c:v>30LC2</c:v>
                </c:pt>
                <c:pt idx="2">
                  <c:v>30LT</c:v>
                </c:pt>
                <c:pt idx="3">
                  <c:v>30LC3</c:v>
                </c:pt>
                <c:pt idx="4">
                  <c:v>30UC1</c:v>
                </c:pt>
                <c:pt idx="5">
                  <c:v>30UT</c:v>
                </c:pt>
                <c:pt idx="6">
                  <c:v>30UC2</c:v>
                </c:pt>
                <c:pt idx="7">
                  <c:v>30UC3</c:v>
                </c:pt>
                <c:pt idx="8">
                  <c:v>30UC4</c:v>
                </c:pt>
              </c:strCache>
            </c:strRef>
          </c:cat>
          <c:val>
            <c:numRef>
              <c:f>'30 T'!$Q$7:$Q$15</c:f>
              <c:numCache>
                <c:formatCode>0.0</c:formatCode>
                <c:ptCount val="9"/>
                <c:pt idx="0">
                  <c:v>0.31847133757961787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0.42452029206996095</c:v>
                </c:pt>
                <c:pt idx="5">
                  <c:v>0.79101408005062479</c:v>
                </c:pt>
                <c:pt idx="6">
                  <c:v>0.71607590404582888</c:v>
                </c:pt>
                <c:pt idx="7">
                  <c:v>0</c:v>
                </c:pt>
                <c:pt idx="8">
                  <c:v>1.252740369558409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47-45D4-BD8A-DBC0528BE2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100"/>
        <c:axId val="635149984"/>
        <c:axId val="1"/>
      </c:barChart>
      <c:catAx>
        <c:axId val="635149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Min. Fish Density</a:t>
                </a:r>
              </a:p>
            </c:rich>
          </c:tx>
          <c:layout>
            <c:manualLayout>
              <c:xMode val="edge"/>
              <c:yMode val="edge"/>
              <c:x val="3.3057932975769332E-2"/>
              <c:y val="0.3266910906969962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635149984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9247849866719868"/>
          <c:y val="0.12353343587153648"/>
          <c:w val="0.231950752532745"/>
          <c:h val="0.2989319043452901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210425494198845"/>
          <c:y val="0.11353735999198278"/>
          <c:w val="0.792935000771962"/>
          <c:h val="0.73149075877710412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'[Creran E-fish 2002-17.xlsx]2019'!$D$20</c:f>
              <c:strCache>
                <c:ptCount val="1"/>
                <c:pt idx="0">
                  <c:v>Salmon fry</c:v>
                </c:pt>
              </c:strCache>
            </c:strRef>
          </c:tx>
          <c:spPr>
            <a:solidFill>
              <a:srgbClr val="FF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'[Creran E-fish 2002-17.xlsx]2019'!$C$21:$C$32</c:f>
              <c:strCache>
                <c:ptCount val="12"/>
                <c:pt idx="0">
                  <c:v>3</c:v>
                </c:pt>
                <c:pt idx="1">
                  <c:v>3a</c:v>
                </c:pt>
                <c:pt idx="2">
                  <c:v>3b</c:v>
                </c:pt>
                <c:pt idx="3">
                  <c:v>3ci</c:v>
                </c:pt>
                <c:pt idx="4">
                  <c:v>3c (T)</c:v>
                </c:pt>
                <c:pt idx="5">
                  <c:v>5a (T)</c:v>
                </c:pt>
                <c:pt idx="6">
                  <c:v>5d (T)</c:v>
                </c:pt>
                <c:pt idx="7">
                  <c:v>6ai</c:v>
                </c:pt>
                <c:pt idx="8">
                  <c:v>8bi</c:v>
                </c:pt>
                <c:pt idx="9">
                  <c:v>8bii (T)</c:v>
                </c:pt>
                <c:pt idx="10">
                  <c:v>9a</c:v>
                </c:pt>
                <c:pt idx="11">
                  <c:v>9b (T)</c:v>
                </c:pt>
              </c:strCache>
            </c:strRef>
          </c:cat>
          <c:val>
            <c:numRef>
              <c:f>'[Creran E-fish 2002-17.xlsx]2019'!$D$21:$D$32</c:f>
              <c:numCache>
                <c:formatCode>0.0</c:formatCode>
                <c:ptCount val="12"/>
                <c:pt idx="0">
                  <c:v>5.88768115942029</c:v>
                </c:pt>
                <c:pt idx="1">
                  <c:v>15.686274509803921</c:v>
                </c:pt>
                <c:pt idx="2">
                  <c:v>12.8</c:v>
                </c:pt>
                <c:pt idx="3">
                  <c:v>12.889366272824917</c:v>
                </c:pt>
                <c:pt idx="4">
                  <c:v>18.71345029239766</c:v>
                </c:pt>
                <c:pt idx="5">
                  <c:v>1.3550135501355012</c:v>
                </c:pt>
                <c:pt idx="6" formatCode="General">
                  <c:v>0</c:v>
                </c:pt>
                <c:pt idx="7" formatCode="General">
                  <c:v>0</c:v>
                </c:pt>
                <c:pt idx="8" formatCode="General">
                  <c:v>0</c:v>
                </c:pt>
                <c:pt idx="9" formatCode="General">
                  <c:v>0</c:v>
                </c:pt>
                <c:pt idx="10">
                  <c:v>23.041474654377879</c:v>
                </c:pt>
                <c:pt idx="11">
                  <c:v>23.52941176470588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36-4ECE-B02C-9A96698577C3}"/>
            </c:ext>
          </c:extLst>
        </c:ser>
        <c:ser>
          <c:idx val="2"/>
          <c:order val="1"/>
          <c:tx>
            <c:strRef>
              <c:f>'[Creran E-fish 2002-17.xlsx]2019'!$E$20</c:f>
              <c:strCache>
                <c:ptCount val="1"/>
                <c:pt idx="0">
                  <c:v>Salmon parr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'[Creran E-fish 2002-17.xlsx]2019'!$C$21:$C$32</c:f>
              <c:strCache>
                <c:ptCount val="12"/>
                <c:pt idx="0">
                  <c:v>3</c:v>
                </c:pt>
                <c:pt idx="1">
                  <c:v>3a</c:v>
                </c:pt>
                <c:pt idx="2">
                  <c:v>3b</c:v>
                </c:pt>
                <c:pt idx="3">
                  <c:v>3ci</c:v>
                </c:pt>
                <c:pt idx="4">
                  <c:v>3c (T)</c:v>
                </c:pt>
                <c:pt idx="5">
                  <c:v>5a (T)</c:v>
                </c:pt>
                <c:pt idx="6">
                  <c:v>5d (T)</c:v>
                </c:pt>
                <c:pt idx="7">
                  <c:v>6ai</c:v>
                </c:pt>
                <c:pt idx="8">
                  <c:v>8bi</c:v>
                </c:pt>
                <c:pt idx="9">
                  <c:v>8bii (T)</c:v>
                </c:pt>
                <c:pt idx="10">
                  <c:v>9a</c:v>
                </c:pt>
                <c:pt idx="11">
                  <c:v>9b (T)</c:v>
                </c:pt>
              </c:strCache>
            </c:strRef>
          </c:cat>
          <c:val>
            <c:numRef>
              <c:f>'[Creran E-fish 2002-17.xlsx]2019'!$E$21:$E$32</c:f>
              <c:numCache>
                <c:formatCode>0.0</c:formatCode>
                <c:ptCount val="12"/>
                <c:pt idx="0">
                  <c:v>0.45289855072463769</c:v>
                </c:pt>
                <c:pt idx="1">
                  <c:v>8.8235294117647065</c:v>
                </c:pt>
                <c:pt idx="2">
                  <c:v>8.7999999999999989</c:v>
                </c:pt>
                <c:pt idx="3">
                  <c:v>9.1299677765843175</c:v>
                </c:pt>
                <c:pt idx="4">
                  <c:v>16.374269005847953</c:v>
                </c:pt>
                <c:pt idx="5">
                  <c:v>0</c:v>
                </c:pt>
                <c:pt idx="6">
                  <c:v>0.50556117290192115</c:v>
                </c:pt>
                <c:pt idx="7">
                  <c:v>0</c:v>
                </c:pt>
                <c:pt idx="8" formatCode="General">
                  <c:v>0</c:v>
                </c:pt>
                <c:pt idx="9" formatCode="General">
                  <c:v>0</c:v>
                </c:pt>
                <c:pt idx="10">
                  <c:v>9.216589861751153</c:v>
                </c:pt>
                <c:pt idx="11">
                  <c:v>13.622291021671826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36-4ECE-B02C-9A96698577C3}"/>
            </c:ext>
          </c:extLst>
        </c:ser>
        <c:ser>
          <c:idx val="3"/>
          <c:order val="2"/>
          <c:tx>
            <c:strRef>
              <c:f>'[Creran E-fish 2002-17.xlsx]2019'!$F$20</c:f>
              <c:strCache>
                <c:ptCount val="1"/>
                <c:pt idx="0">
                  <c:v>Trout fry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'[Creran E-fish 2002-17.xlsx]2019'!$C$21:$C$32</c:f>
              <c:strCache>
                <c:ptCount val="12"/>
                <c:pt idx="0">
                  <c:v>3</c:v>
                </c:pt>
                <c:pt idx="1">
                  <c:v>3a</c:v>
                </c:pt>
                <c:pt idx="2">
                  <c:v>3b</c:v>
                </c:pt>
                <c:pt idx="3">
                  <c:v>3ci</c:v>
                </c:pt>
                <c:pt idx="4">
                  <c:v>3c (T)</c:v>
                </c:pt>
                <c:pt idx="5">
                  <c:v>5a (T)</c:v>
                </c:pt>
                <c:pt idx="6">
                  <c:v>5d (T)</c:v>
                </c:pt>
                <c:pt idx="7">
                  <c:v>6ai</c:v>
                </c:pt>
                <c:pt idx="8">
                  <c:v>8bi</c:v>
                </c:pt>
                <c:pt idx="9">
                  <c:v>8bii (T)</c:v>
                </c:pt>
                <c:pt idx="10">
                  <c:v>9a</c:v>
                </c:pt>
                <c:pt idx="11">
                  <c:v>9b (T)</c:v>
                </c:pt>
              </c:strCache>
            </c:strRef>
          </c:cat>
          <c:val>
            <c:numRef>
              <c:f>'[Creran E-fish 2002-17.xlsx]2019'!$F$21:$F$32</c:f>
              <c:numCache>
                <c:formatCode>0.0</c:formatCode>
                <c:ptCount val="12"/>
                <c:pt idx="0">
                  <c:v>0.90579710144927539</c:v>
                </c:pt>
                <c:pt idx="1">
                  <c:v>1.9607843137254901</c:v>
                </c:pt>
                <c:pt idx="2">
                  <c:v>2.4</c:v>
                </c:pt>
                <c:pt idx="3">
                  <c:v>0.53705692803437155</c:v>
                </c:pt>
                <c:pt idx="4">
                  <c:v>1.1695906432748537</c:v>
                </c:pt>
                <c:pt idx="5">
                  <c:v>2.2583559168925023</c:v>
                </c:pt>
                <c:pt idx="6">
                  <c:v>5.5611729019211333</c:v>
                </c:pt>
                <c:pt idx="7">
                  <c:v>5.4090601757944556</c:v>
                </c:pt>
                <c:pt idx="8">
                  <c:v>8.8888888888888893</c:v>
                </c:pt>
                <c:pt idx="9">
                  <c:v>10.252466999871844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36-4ECE-B02C-9A96698577C3}"/>
            </c:ext>
          </c:extLst>
        </c:ser>
        <c:ser>
          <c:idx val="4"/>
          <c:order val="3"/>
          <c:tx>
            <c:strRef>
              <c:f>'[Creran E-fish 2002-17.xlsx]2019'!$G$20</c:f>
              <c:strCache>
                <c:ptCount val="1"/>
                <c:pt idx="0">
                  <c:v>Trout parr</c:v>
                </c:pt>
              </c:strCache>
            </c:strRef>
          </c:tx>
          <c:spPr>
            <a:solidFill>
              <a:srgbClr val="333333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'[Creran E-fish 2002-17.xlsx]2019'!$C$21:$C$32</c:f>
              <c:strCache>
                <c:ptCount val="12"/>
                <c:pt idx="0">
                  <c:v>3</c:v>
                </c:pt>
                <c:pt idx="1">
                  <c:v>3a</c:v>
                </c:pt>
                <c:pt idx="2">
                  <c:v>3b</c:v>
                </c:pt>
                <c:pt idx="3">
                  <c:v>3ci</c:v>
                </c:pt>
                <c:pt idx="4">
                  <c:v>3c (T)</c:v>
                </c:pt>
                <c:pt idx="5">
                  <c:v>5a (T)</c:v>
                </c:pt>
                <c:pt idx="6">
                  <c:v>5d (T)</c:v>
                </c:pt>
                <c:pt idx="7">
                  <c:v>6ai</c:v>
                </c:pt>
                <c:pt idx="8">
                  <c:v>8bi</c:v>
                </c:pt>
                <c:pt idx="9">
                  <c:v>8bii (T)</c:v>
                </c:pt>
                <c:pt idx="10">
                  <c:v>9a</c:v>
                </c:pt>
                <c:pt idx="11">
                  <c:v>9b (T)</c:v>
                </c:pt>
              </c:strCache>
            </c:strRef>
          </c:cat>
          <c:val>
            <c:numRef>
              <c:f>'[Creran E-fish 2002-17.xlsx]2019'!$G$21:$G$32</c:f>
              <c:numCache>
                <c:formatCode>0.0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0.53705692803437155</c:v>
                </c:pt>
                <c:pt idx="4">
                  <c:v>0.58479532163742687</c:v>
                </c:pt>
                <c:pt idx="5">
                  <c:v>2.7100271002710024</c:v>
                </c:pt>
                <c:pt idx="6">
                  <c:v>0.50556117290192115</c:v>
                </c:pt>
                <c:pt idx="7">
                  <c:v>5.4090601757944556</c:v>
                </c:pt>
                <c:pt idx="8">
                  <c:v>6.2222222222222223</c:v>
                </c:pt>
                <c:pt idx="9">
                  <c:v>4.4854543124439319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A36-4ECE-B02C-9A96698577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473764264"/>
        <c:axId val="1"/>
      </c:barChart>
      <c:catAx>
        <c:axId val="473764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Min. Fish Density</a:t>
                </a:r>
              </a:p>
            </c:rich>
          </c:tx>
          <c:layout>
            <c:manualLayout>
              <c:xMode val="edge"/>
              <c:yMode val="edge"/>
              <c:x val="3.3232562797120238E-2"/>
              <c:y val="0.24454183793063602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473764264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3109171594514526"/>
          <c:y val="0.13608983536148891"/>
          <c:w val="0.18954242165512447"/>
          <c:h val="0.2648082668911668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Argyll Sea Trout &amp; Finnock Catch by District 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'[Argyll Rod Catch (Retained &amp; Released) Download 1952-2018.xlsx]2018'!$W$21</c:f>
              <c:strCache>
                <c:ptCount val="1"/>
                <c:pt idx="0">
                  <c:v>Sea Trout Number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'[Argyll Rod Catch (Retained &amp; Released) Download 1952-2018.xlsx]2018'!$V$22:$V$36</c:f>
              <c:strCache>
                <c:ptCount val="15"/>
                <c:pt idx="0">
                  <c:v>Echaig</c:v>
                </c:pt>
                <c:pt idx="1">
                  <c:v>Ruel</c:v>
                </c:pt>
                <c:pt idx="2">
                  <c:v>Fyne</c:v>
                </c:pt>
                <c:pt idx="3">
                  <c:v>Iorsa</c:v>
                </c:pt>
                <c:pt idx="4">
                  <c:v>Carradale</c:v>
                </c:pt>
                <c:pt idx="5">
                  <c:v>Inner</c:v>
                </c:pt>
                <c:pt idx="6">
                  <c:v>Laggan</c:v>
                </c:pt>
                <c:pt idx="7">
                  <c:v>Lussa</c:v>
                </c:pt>
                <c:pt idx="8">
                  <c:v>Pennygowan</c:v>
                </c:pt>
                <c:pt idx="9">
                  <c:v>Baa</c:v>
                </c:pt>
                <c:pt idx="10">
                  <c:v>Ormsary</c:v>
                </c:pt>
                <c:pt idx="11">
                  <c:v>Add</c:v>
                </c:pt>
                <c:pt idx="12">
                  <c:v>Nell</c:v>
                </c:pt>
                <c:pt idx="13">
                  <c:v>Awe</c:v>
                </c:pt>
                <c:pt idx="14">
                  <c:v>Creran</c:v>
                </c:pt>
              </c:strCache>
            </c:strRef>
          </c:cat>
          <c:val>
            <c:numRef>
              <c:f>'[Argyll Rod Catch (Retained &amp; Released) Download 1952-2018.xlsx]2018'!$W$22:$W$36</c:f>
              <c:numCache>
                <c:formatCode>General</c:formatCode>
                <c:ptCount val="15"/>
                <c:pt idx="0">
                  <c:v>115</c:v>
                </c:pt>
                <c:pt idx="1">
                  <c:v>18</c:v>
                </c:pt>
                <c:pt idx="2">
                  <c:v>8</c:v>
                </c:pt>
                <c:pt idx="3">
                  <c:v>28</c:v>
                </c:pt>
                <c:pt idx="4">
                  <c:v>7</c:v>
                </c:pt>
                <c:pt idx="5">
                  <c:v>96</c:v>
                </c:pt>
                <c:pt idx="6">
                  <c:v>83</c:v>
                </c:pt>
                <c:pt idx="7">
                  <c:v>4</c:v>
                </c:pt>
                <c:pt idx="8">
                  <c:v>18</c:v>
                </c:pt>
                <c:pt idx="9">
                  <c:v>43</c:v>
                </c:pt>
                <c:pt idx="10">
                  <c:v>20</c:v>
                </c:pt>
                <c:pt idx="11">
                  <c:v>0</c:v>
                </c:pt>
                <c:pt idx="12">
                  <c:v>1</c:v>
                </c:pt>
                <c:pt idx="13">
                  <c:v>76</c:v>
                </c:pt>
                <c:pt idx="1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B7-4BC7-AAE0-2F7567CE98ED}"/>
            </c:ext>
          </c:extLst>
        </c:ser>
        <c:ser>
          <c:idx val="1"/>
          <c:order val="1"/>
          <c:tx>
            <c:strRef>
              <c:f>'[Argyll Rod Catch (Retained &amp; Released) Download 1952-2018.xlsx]2018'!$X$21</c:f>
              <c:strCache>
                <c:ptCount val="1"/>
                <c:pt idx="0">
                  <c:v>Finnock Number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'[Argyll Rod Catch (Retained &amp; Released) Download 1952-2018.xlsx]2018'!$V$22:$V$36</c:f>
              <c:strCache>
                <c:ptCount val="15"/>
                <c:pt idx="0">
                  <c:v>Echaig</c:v>
                </c:pt>
                <c:pt idx="1">
                  <c:v>Ruel</c:v>
                </c:pt>
                <c:pt idx="2">
                  <c:v>Fyne</c:v>
                </c:pt>
                <c:pt idx="3">
                  <c:v>Iorsa</c:v>
                </c:pt>
                <c:pt idx="4">
                  <c:v>Carradale</c:v>
                </c:pt>
                <c:pt idx="5">
                  <c:v>Inner</c:v>
                </c:pt>
                <c:pt idx="6">
                  <c:v>Laggan</c:v>
                </c:pt>
                <c:pt idx="7">
                  <c:v>Lussa</c:v>
                </c:pt>
                <c:pt idx="8">
                  <c:v>Pennygowan</c:v>
                </c:pt>
                <c:pt idx="9">
                  <c:v>Baa</c:v>
                </c:pt>
                <c:pt idx="10">
                  <c:v>Ormsary</c:v>
                </c:pt>
                <c:pt idx="11">
                  <c:v>Add</c:v>
                </c:pt>
                <c:pt idx="12">
                  <c:v>Nell</c:v>
                </c:pt>
                <c:pt idx="13">
                  <c:v>Awe</c:v>
                </c:pt>
                <c:pt idx="14">
                  <c:v>Creran</c:v>
                </c:pt>
              </c:strCache>
            </c:strRef>
          </c:cat>
          <c:val>
            <c:numRef>
              <c:f>'[Argyll Rod Catch (Retained &amp; Released) Download 1952-2018.xlsx]2018'!$X$22:$X$36</c:f>
              <c:numCache>
                <c:formatCode>General</c:formatCode>
                <c:ptCount val="15"/>
                <c:pt idx="0">
                  <c:v>140</c:v>
                </c:pt>
                <c:pt idx="1">
                  <c:v>35</c:v>
                </c:pt>
                <c:pt idx="2">
                  <c:v>1</c:v>
                </c:pt>
                <c:pt idx="3">
                  <c:v>28</c:v>
                </c:pt>
                <c:pt idx="4">
                  <c:v>12</c:v>
                </c:pt>
                <c:pt idx="5">
                  <c:v>17</c:v>
                </c:pt>
                <c:pt idx="6">
                  <c:v>77</c:v>
                </c:pt>
                <c:pt idx="7">
                  <c:v>2</c:v>
                </c:pt>
                <c:pt idx="8">
                  <c:v>46</c:v>
                </c:pt>
                <c:pt idx="9">
                  <c:v>85</c:v>
                </c:pt>
                <c:pt idx="10">
                  <c:v>0</c:v>
                </c:pt>
                <c:pt idx="11">
                  <c:v>0</c:v>
                </c:pt>
                <c:pt idx="12">
                  <c:v>8</c:v>
                </c:pt>
                <c:pt idx="13">
                  <c:v>36</c:v>
                </c:pt>
                <c:pt idx="1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B7-4BC7-AAE0-2F7567CE98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overlap val="-27"/>
        <c:axId val="697924816"/>
        <c:axId val="697926456"/>
      </c:barChart>
      <c:catAx>
        <c:axId val="69792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97926456"/>
        <c:crosses val="autoZero"/>
        <c:auto val="1"/>
        <c:lblAlgn val="ctr"/>
        <c:lblOffset val="100"/>
        <c:noMultiLvlLbl val="0"/>
      </c:catAx>
      <c:valAx>
        <c:axId val="697926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97924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Eachaig Salmon &amp; Grilse Catch (2009-18)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'[Argyll Rod Catch (Retained &amp; Released) Download 1952-2018.xlsx]Echaig'!$G$577</c:f>
              <c:strCache>
                <c:ptCount val="1"/>
                <c:pt idx="0">
                  <c:v>Wild Salmon Number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'[Argyll Rod Catch (Retained &amp; Released) Download 1952-2018.xlsx]Echaig'!$F$578:$F$587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'[Argyll Rod Catch (Retained &amp; Released) Download 1952-2018.xlsx]Echaig'!$G$578:$G$587</c:f>
              <c:numCache>
                <c:formatCode>General</c:formatCode>
                <c:ptCount val="10"/>
                <c:pt idx="0">
                  <c:v>9</c:v>
                </c:pt>
                <c:pt idx="1">
                  <c:v>16</c:v>
                </c:pt>
                <c:pt idx="2">
                  <c:v>15</c:v>
                </c:pt>
                <c:pt idx="3">
                  <c:v>30</c:v>
                </c:pt>
                <c:pt idx="4">
                  <c:v>14</c:v>
                </c:pt>
                <c:pt idx="5">
                  <c:v>15</c:v>
                </c:pt>
                <c:pt idx="6">
                  <c:v>7</c:v>
                </c:pt>
                <c:pt idx="7">
                  <c:v>9</c:v>
                </c:pt>
                <c:pt idx="8">
                  <c:v>7</c:v>
                </c:pt>
                <c:pt idx="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4B-4381-8688-FA95FDB4FCBB}"/>
            </c:ext>
          </c:extLst>
        </c:ser>
        <c:ser>
          <c:idx val="1"/>
          <c:order val="1"/>
          <c:tx>
            <c:strRef>
              <c:f>'[Argyll Rod Catch (Retained &amp; Released) Download 1952-2018.xlsx]Echaig'!$H$577</c:f>
              <c:strCache>
                <c:ptCount val="1"/>
                <c:pt idx="0">
                  <c:v>Wild Grilse Number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'[Argyll Rod Catch (Retained &amp; Released) Download 1952-2018.xlsx]Echaig'!$F$578:$F$587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'[Argyll Rod Catch (Retained &amp; Released) Download 1952-2018.xlsx]Echaig'!$H$578:$H$587</c:f>
              <c:numCache>
                <c:formatCode>General</c:formatCode>
                <c:ptCount val="10"/>
                <c:pt idx="0">
                  <c:v>5</c:v>
                </c:pt>
                <c:pt idx="1">
                  <c:v>17</c:v>
                </c:pt>
                <c:pt idx="2">
                  <c:v>33</c:v>
                </c:pt>
                <c:pt idx="3">
                  <c:v>11</c:v>
                </c:pt>
                <c:pt idx="4">
                  <c:v>18</c:v>
                </c:pt>
                <c:pt idx="5">
                  <c:v>13</c:v>
                </c:pt>
                <c:pt idx="6">
                  <c:v>25</c:v>
                </c:pt>
                <c:pt idx="7">
                  <c:v>28</c:v>
                </c:pt>
                <c:pt idx="8">
                  <c:v>12</c:v>
                </c:pt>
                <c:pt idx="9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4B-4381-8688-FA95FDB4FC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30312720"/>
        <c:axId val="530313376"/>
      </c:barChart>
      <c:catAx>
        <c:axId val="530312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0313376"/>
        <c:crosses val="autoZero"/>
        <c:auto val="1"/>
        <c:lblAlgn val="ctr"/>
        <c:lblOffset val="100"/>
        <c:noMultiLvlLbl val="0"/>
      </c:catAx>
      <c:valAx>
        <c:axId val="530313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0312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Laggan Salmon &amp; Grilse Catch (2009-18)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'[Argyll Rod Catch (Retained &amp; Released) Download 1952-2018.xlsx]Laggan'!$G$462</c:f>
              <c:strCache>
                <c:ptCount val="1"/>
                <c:pt idx="0">
                  <c:v>Wild Salmon Number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'[Argyll Rod Catch (Retained &amp; Released) Download 1952-2018.xlsx]Laggan'!$F$463:$F$472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'[Argyll Rod Catch (Retained &amp; Released) Download 1952-2018.xlsx]Laggan'!$G$463:$G$472</c:f>
              <c:numCache>
                <c:formatCode>General</c:formatCode>
                <c:ptCount val="10"/>
                <c:pt idx="0">
                  <c:v>34</c:v>
                </c:pt>
                <c:pt idx="1">
                  <c:v>95</c:v>
                </c:pt>
                <c:pt idx="2">
                  <c:v>109</c:v>
                </c:pt>
                <c:pt idx="3">
                  <c:v>85</c:v>
                </c:pt>
                <c:pt idx="4">
                  <c:v>86</c:v>
                </c:pt>
                <c:pt idx="5">
                  <c:v>20</c:v>
                </c:pt>
                <c:pt idx="6">
                  <c:v>19</c:v>
                </c:pt>
                <c:pt idx="7">
                  <c:v>79</c:v>
                </c:pt>
                <c:pt idx="8">
                  <c:v>107</c:v>
                </c:pt>
                <c:pt idx="9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0E-4DCB-9D72-A25AE8828C14}"/>
            </c:ext>
          </c:extLst>
        </c:ser>
        <c:ser>
          <c:idx val="1"/>
          <c:order val="1"/>
          <c:tx>
            <c:strRef>
              <c:f>'[Argyll Rod Catch (Retained &amp; Released) Download 1952-2018.xlsx]Laggan'!$H$462</c:f>
              <c:strCache>
                <c:ptCount val="1"/>
                <c:pt idx="0">
                  <c:v>Wild Grilse Number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'[Argyll Rod Catch (Retained &amp; Released) Download 1952-2018.xlsx]Laggan'!$F$463:$F$472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'[Argyll Rod Catch (Retained &amp; Released) Download 1952-2018.xlsx]Laggan'!$H$463:$H$472</c:f>
              <c:numCache>
                <c:formatCode>General</c:formatCode>
                <c:ptCount val="10"/>
                <c:pt idx="0">
                  <c:v>3</c:v>
                </c:pt>
                <c:pt idx="1">
                  <c:v>6</c:v>
                </c:pt>
                <c:pt idx="2">
                  <c:v>33</c:v>
                </c:pt>
                <c:pt idx="3">
                  <c:v>18</c:v>
                </c:pt>
                <c:pt idx="4">
                  <c:v>13</c:v>
                </c:pt>
                <c:pt idx="5">
                  <c:v>3</c:v>
                </c:pt>
                <c:pt idx="6">
                  <c:v>7</c:v>
                </c:pt>
                <c:pt idx="7">
                  <c:v>19</c:v>
                </c:pt>
                <c:pt idx="8">
                  <c:v>38</c:v>
                </c:pt>
                <c:pt idx="9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0E-4DCB-9D72-A25AE8828C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4905208"/>
        <c:axId val="384906848"/>
      </c:barChart>
      <c:catAx>
        <c:axId val="384905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4906848"/>
        <c:crosses val="autoZero"/>
        <c:auto val="1"/>
        <c:lblAlgn val="ctr"/>
        <c:lblOffset val="100"/>
        <c:noMultiLvlLbl val="0"/>
      </c:catAx>
      <c:valAx>
        <c:axId val="384906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4905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Awe District Salmon &amp; Grilse Catch (2009-18)</a:t>
            </a:r>
          </a:p>
        </c:rich>
      </c:tx>
      <c:layout>
        <c:manualLayout>
          <c:xMode val="edge"/>
          <c:yMode val="edge"/>
          <c:x val="0.17067344706911636"/>
          <c:y val="7.87037037037037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'[Argyll Rod Catch (Retained &amp; Released) Download 1952-2018.xlsx]Awe'!$G$638</c:f>
              <c:strCache>
                <c:ptCount val="1"/>
                <c:pt idx="0">
                  <c:v>Wild Salmon Number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'[Argyll Rod Catch (Retained &amp; Released) Download 1952-2018.xlsx]Awe'!$F$639:$F$648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'[Argyll Rod Catch (Retained &amp; Released) Download 1952-2018.xlsx]Awe'!$G$639:$G$648</c:f>
              <c:numCache>
                <c:formatCode>General</c:formatCode>
                <c:ptCount val="10"/>
                <c:pt idx="0">
                  <c:v>142</c:v>
                </c:pt>
                <c:pt idx="1">
                  <c:v>160</c:v>
                </c:pt>
                <c:pt idx="2">
                  <c:v>418</c:v>
                </c:pt>
                <c:pt idx="3">
                  <c:v>295</c:v>
                </c:pt>
                <c:pt idx="4">
                  <c:v>189</c:v>
                </c:pt>
                <c:pt idx="5">
                  <c:v>148</c:v>
                </c:pt>
                <c:pt idx="6">
                  <c:v>175</c:v>
                </c:pt>
                <c:pt idx="7">
                  <c:v>137</c:v>
                </c:pt>
                <c:pt idx="8">
                  <c:v>73</c:v>
                </c:pt>
                <c:pt idx="9">
                  <c:v>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C5-4791-B925-DD8B72D4E5C1}"/>
            </c:ext>
          </c:extLst>
        </c:ser>
        <c:ser>
          <c:idx val="1"/>
          <c:order val="1"/>
          <c:tx>
            <c:strRef>
              <c:f>'[Argyll Rod Catch (Retained &amp; Released) Download 1952-2018.xlsx]Awe'!$H$638</c:f>
              <c:strCache>
                <c:ptCount val="1"/>
                <c:pt idx="0">
                  <c:v>Wild Grilse Number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'[Argyll Rod Catch (Retained &amp; Released) Download 1952-2018.xlsx]Awe'!$F$639:$F$648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'[Argyll Rod Catch (Retained &amp; Released) Download 1952-2018.xlsx]Awe'!$H$639:$H$648</c:f>
              <c:numCache>
                <c:formatCode>General</c:formatCode>
                <c:ptCount val="10"/>
                <c:pt idx="0">
                  <c:v>132</c:v>
                </c:pt>
                <c:pt idx="1">
                  <c:v>122</c:v>
                </c:pt>
                <c:pt idx="2">
                  <c:v>160</c:v>
                </c:pt>
                <c:pt idx="3">
                  <c:v>111</c:v>
                </c:pt>
                <c:pt idx="4">
                  <c:v>76</c:v>
                </c:pt>
                <c:pt idx="5">
                  <c:v>105</c:v>
                </c:pt>
                <c:pt idx="6">
                  <c:v>124</c:v>
                </c:pt>
                <c:pt idx="7">
                  <c:v>34</c:v>
                </c:pt>
                <c:pt idx="8">
                  <c:v>56</c:v>
                </c:pt>
                <c:pt idx="9">
                  <c:v>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C5-4791-B925-DD8B72D4E5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4888416"/>
        <c:axId val="524886776"/>
      </c:barChart>
      <c:catAx>
        <c:axId val="52488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4886776"/>
        <c:crosses val="autoZero"/>
        <c:auto val="1"/>
        <c:lblAlgn val="ctr"/>
        <c:lblOffset val="100"/>
        <c:noMultiLvlLbl val="0"/>
      </c:catAx>
      <c:valAx>
        <c:axId val="524886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4888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Sample size &amp; Prevelance of lice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'[190729 - Aqua - 2018 Sweep netting form with Tarranger thresholds Argyll.xlsx]Sum'!$B$6</c:f>
              <c:strCache>
                <c:ptCount val="1"/>
                <c:pt idx="0">
                  <c:v>Riddon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'[190729 - Aqua - 2018 Sweep netting form with Tarranger thresholds Argyll.xlsx]Sum'!$A$7:$A$8</c:f>
              <c:strCache>
                <c:ptCount val="2"/>
                <c:pt idx="0">
                  <c:v>No. Sea trout</c:v>
                </c:pt>
                <c:pt idx="1">
                  <c:v>Prevelance (%)</c:v>
                </c:pt>
              </c:strCache>
            </c:strRef>
          </c:cat>
          <c:val>
            <c:numRef>
              <c:f>'[190729 - Aqua - 2018 Sweep netting form with Tarranger thresholds Argyll.xlsx]Sum'!$B$7:$B$8</c:f>
              <c:numCache>
                <c:formatCode>0.0</c:formatCode>
                <c:ptCount val="2"/>
                <c:pt idx="0" formatCode="General">
                  <c:v>40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4A-4742-9FF2-F78F5AC99A49}"/>
            </c:ext>
          </c:extLst>
        </c:ser>
        <c:ser>
          <c:idx val="1"/>
          <c:order val="1"/>
          <c:tx>
            <c:strRef>
              <c:f>'[190729 - Aqua - 2018 Sweep netting form with Tarranger thresholds Argyll.xlsx]Sum'!$C$6</c:f>
              <c:strCache>
                <c:ptCount val="1"/>
                <c:pt idx="0">
                  <c:v>Fyne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'[190729 - Aqua - 2018 Sweep netting form with Tarranger thresholds Argyll.xlsx]Sum'!$A$7:$A$8</c:f>
              <c:strCache>
                <c:ptCount val="2"/>
                <c:pt idx="0">
                  <c:v>No. Sea trout</c:v>
                </c:pt>
                <c:pt idx="1">
                  <c:v>Prevelance (%)</c:v>
                </c:pt>
              </c:strCache>
            </c:strRef>
          </c:cat>
          <c:val>
            <c:numRef>
              <c:f>'[190729 - Aqua - 2018 Sweep netting form with Tarranger thresholds Argyll.xlsx]Sum'!$C$7:$C$8</c:f>
              <c:numCache>
                <c:formatCode>0.0</c:formatCode>
                <c:ptCount val="2"/>
                <c:pt idx="0" formatCode="General">
                  <c:v>79</c:v>
                </c:pt>
                <c:pt idx="1">
                  <c:v>82.278481012658233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4A-4742-9FF2-F78F5AC99A49}"/>
            </c:ext>
          </c:extLst>
        </c:ser>
        <c:ser>
          <c:idx val="2"/>
          <c:order val="2"/>
          <c:tx>
            <c:strRef>
              <c:f>'[190729 - Aqua - 2018 Sweep netting form with Tarranger thresholds Argyll.xlsx]Sum'!$D$6</c:f>
              <c:strCache>
                <c:ptCount val="1"/>
                <c:pt idx="0">
                  <c:v>Dunstaffnage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'[190729 - Aqua - 2018 Sweep netting form with Tarranger thresholds Argyll.xlsx]Sum'!$A$7:$A$8</c:f>
              <c:strCache>
                <c:ptCount val="2"/>
                <c:pt idx="0">
                  <c:v>No. Sea trout</c:v>
                </c:pt>
                <c:pt idx="1">
                  <c:v>Prevelance (%)</c:v>
                </c:pt>
              </c:strCache>
            </c:strRef>
          </c:cat>
          <c:val>
            <c:numRef>
              <c:f>'[190729 - Aqua - 2018 Sweep netting form with Tarranger thresholds Argyll.xlsx]Sum'!$D$7:$D$8</c:f>
              <c:numCache>
                <c:formatCode>0.0</c:formatCode>
                <c:ptCount val="2"/>
                <c:pt idx="0" formatCode="General">
                  <c:v>31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4A-4742-9FF2-F78F5AC99A49}"/>
            </c:ext>
          </c:extLst>
        </c:ser>
        <c:ser>
          <c:idx val="3"/>
          <c:order val="3"/>
          <c:tx>
            <c:strRef>
              <c:f>'[190729 - Aqua - 2018 Sweep netting form with Tarranger thresholds Argyll.xlsx]Sum'!$E$6</c:f>
              <c:strCache>
                <c:ptCount val="1"/>
                <c:pt idx="0">
                  <c:v>Etive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'[190729 - Aqua - 2018 Sweep netting form with Tarranger thresholds Argyll.xlsx]Sum'!$A$7:$A$8</c:f>
              <c:strCache>
                <c:ptCount val="2"/>
                <c:pt idx="0">
                  <c:v>No. Sea trout</c:v>
                </c:pt>
                <c:pt idx="1">
                  <c:v>Prevelance (%)</c:v>
                </c:pt>
              </c:strCache>
            </c:strRef>
          </c:cat>
          <c:val>
            <c:numRef>
              <c:f>'[190729 - Aqua - 2018 Sweep netting form with Tarranger thresholds Argyll.xlsx]Sum'!$E$7:$E$8</c:f>
              <c:numCache>
                <c:formatCode>0.0</c:formatCode>
                <c:ptCount val="2"/>
                <c:pt idx="0" formatCode="General">
                  <c:v>99</c:v>
                </c:pt>
                <c:pt idx="1">
                  <c:v>80.808080808080803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4A-4742-9FF2-F78F5AC99A49}"/>
            </c:ext>
          </c:extLst>
        </c:ser>
        <c:ser>
          <c:idx val="4"/>
          <c:order val="4"/>
          <c:tx>
            <c:strRef>
              <c:f>'[190729 - Aqua - 2018 Sweep netting form with Tarranger thresholds Argyll.xlsx]Sum'!$F$6</c:f>
              <c:strCache>
                <c:ptCount val="1"/>
                <c:pt idx="0">
                  <c:v>Carradale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'[190729 - Aqua - 2018 Sweep netting form with Tarranger thresholds Argyll.xlsx]Sum'!$A$7:$A$8</c:f>
              <c:strCache>
                <c:ptCount val="2"/>
                <c:pt idx="0">
                  <c:v>No. Sea trout</c:v>
                </c:pt>
                <c:pt idx="1">
                  <c:v>Prevelance (%)</c:v>
                </c:pt>
              </c:strCache>
            </c:strRef>
          </c:cat>
          <c:val>
            <c:numRef>
              <c:f>'[190729 - Aqua - 2018 Sweep netting form with Tarranger thresholds Argyll.xlsx]Sum'!$F$7:$F$8</c:f>
              <c:numCache>
                <c:formatCode>0.0</c:formatCode>
                <c:ptCount val="2"/>
                <c:pt idx="0" formatCode="General">
                  <c:v>11</c:v>
                </c:pt>
                <c:pt idx="1">
                  <c:v>36.363636363636367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4A-4742-9FF2-F78F5AC99A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7857464"/>
        <c:axId val="747857792"/>
      </c:barChart>
      <c:catAx>
        <c:axId val="747857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47857792"/>
        <c:crosses val="autoZero"/>
        <c:auto val="1"/>
        <c:lblAlgn val="ctr"/>
        <c:lblOffset val="100"/>
        <c:noMultiLvlLbl val="0"/>
      </c:catAx>
      <c:valAx>
        <c:axId val="74785779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47857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Intensity of Infection &amp; Max. no. lice per fish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'[190729 - Aqua - 2018 Sweep netting form with Tarranger thresholds Argyll.xlsx]Sum'!$B$6</c:f>
              <c:strCache>
                <c:ptCount val="1"/>
                <c:pt idx="0">
                  <c:v>Riddon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'[190729 - Aqua - 2018 Sweep netting form with Tarranger thresholds Argyll.xlsx]Sum'!$A$10:$A$11</c:f>
              <c:strCache>
                <c:ptCount val="2"/>
                <c:pt idx="0">
                  <c:v>Intensity</c:v>
                </c:pt>
                <c:pt idx="1">
                  <c:v>Max.</c:v>
                </c:pt>
              </c:strCache>
            </c:strRef>
          </c:cat>
          <c:val>
            <c:numRef>
              <c:f>'[190729 - Aqua - 2018 Sweep netting form with Tarranger thresholds Argyll.xlsx]Sum'!$B$10:$B$11</c:f>
              <c:numCache>
                <c:formatCode>General</c:formatCode>
                <c:ptCount val="2"/>
                <c:pt idx="0" formatCode="0.0">
                  <c:v>5.2941176470588234</c:v>
                </c:pt>
                <c:pt idx="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A1-44D1-9DC5-75573934ECB6}"/>
            </c:ext>
          </c:extLst>
        </c:ser>
        <c:ser>
          <c:idx val="1"/>
          <c:order val="1"/>
          <c:tx>
            <c:strRef>
              <c:f>'[190729 - Aqua - 2018 Sweep netting form with Tarranger thresholds Argyll.xlsx]Sum'!$C$6</c:f>
              <c:strCache>
                <c:ptCount val="1"/>
                <c:pt idx="0">
                  <c:v>Fyne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'[190729 - Aqua - 2018 Sweep netting form with Tarranger thresholds Argyll.xlsx]Sum'!$A$10:$A$11</c:f>
              <c:strCache>
                <c:ptCount val="2"/>
                <c:pt idx="0">
                  <c:v>Intensity</c:v>
                </c:pt>
                <c:pt idx="1">
                  <c:v>Max.</c:v>
                </c:pt>
              </c:strCache>
            </c:strRef>
          </c:cat>
          <c:val>
            <c:numRef>
              <c:f>'[190729 - Aqua - 2018 Sweep netting form with Tarranger thresholds Argyll.xlsx]Sum'!$C$10:$C$11</c:f>
              <c:numCache>
                <c:formatCode>General</c:formatCode>
                <c:ptCount val="2"/>
                <c:pt idx="0" formatCode="0.0">
                  <c:v>11.8</c:v>
                </c:pt>
                <c:pt idx="1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A1-44D1-9DC5-75573934ECB6}"/>
            </c:ext>
          </c:extLst>
        </c:ser>
        <c:ser>
          <c:idx val="2"/>
          <c:order val="2"/>
          <c:tx>
            <c:strRef>
              <c:f>'[190729 - Aqua - 2018 Sweep netting form with Tarranger thresholds Argyll.xlsx]Sum'!$D$6</c:f>
              <c:strCache>
                <c:ptCount val="1"/>
                <c:pt idx="0">
                  <c:v>Dunstaffnage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'[190729 - Aqua - 2018 Sweep netting form with Tarranger thresholds Argyll.xlsx]Sum'!$A$10:$A$11</c:f>
              <c:strCache>
                <c:ptCount val="2"/>
                <c:pt idx="0">
                  <c:v>Intensity</c:v>
                </c:pt>
                <c:pt idx="1">
                  <c:v>Max.</c:v>
                </c:pt>
              </c:strCache>
            </c:strRef>
          </c:cat>
          <c:val>
            <c:numRef>
              <c:f>'[190729 - Aqua - 2018 Sweep netting form with Tarranger thresholds Argyll.xlsx]Sum'!$D$10:$D$11</c:f>
              <c:numCache>
                <c:formatCode>General</c:formatCode>
                <c:ptCount val="2"/>
                <c:pt idx="0" formatCode="0.0">
                  <c:v>33.774193548387096</c:v>
                </c:pt>
                <c:pt idx="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A1-44D1-9DC5-75573934ECB6}"/>
            </c:ext>
          </c:extLst>
        </c:ser>
        <c:ser>
          <c:idx val="3"/>
          <c:order val="3"/>
          <c:tx>
            <c:strRef>
              <c:f>'[190729 - Aqua - 2018 Sweep netting form with Tarranger thresholds Argyll.xlsx]Sum'!$E$6</c:f>
              <c:strCache>
                <c:ptCount val="1"/>
                <c:pt idx="0">
                  <c:v>Etive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'[190729 - Aqua - 2018 Sweep netting form with Tarranger thresholds Argyll.xlsx]Sum'!$A$10:$A$11</c:f>
              <c:strCache>
                <c:ptCount val="2"/>
                <c:pt idx="0">
                  <c:v>Intensity</c:v>
                </c:pt>
                <c:pt idx="1">
                  <c:v>Max.</c:v>
                </c:pt>
              </c:strCache>
            </c:strRef>
          </c:cat>
          <c:val>
            <c:numRef>
              <c:f>'[190729 - Aqua - 2018 Sweep netting form with Tarranger thresholds Argyll.xlsx]Sum'!$E$10:$E$11</c:f>
              <c:numCache>
                <c:formatCode>General</c:formatCode>
                <c:ptCount val="2"/>
                <c:pt idx="0" formatCode="0.0">
                  <c:v>4.6375000000000002</c:v>
                </c:pt>
                <c:pt idx="1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A1-44D1-9DC5-75573934ECB6}"/>
            </c:ext>
          </c:extLst>
        </c:ser>
        <c:ser>
          <c:idx val="4"/>
          <c:order val="4"/>
          <c:tx>
            <c:strRef>
              <c:f>'[190729 - Aqua - 2018 Sweep netting form with Tarranger thresholds Argyll.xlsx]Sum'!$F$6</c:f>
              <c:strCache>
                <c:ptCount val="1"/>
                <c:pt idx="0">
                  <c:v>Carradale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'[190729 - Aqua - 2018 Sweep netting form with Tarranger thresholds Argyll.xlsx]Sum'!$A$10:$A$11</c:f>
              <c:strCache>
                <c:ptCount val="2"/>
                <c:pt idx="0">
                  <c:v>Intensity</c:v>
                </c:pt>
                <c:pt idx="1">
                  <c:v>Max.</c:v>
                </c:pt>
              </c:strCache>
            </c:strRef>
          </c:cat>
          <c:val>
            <c:numRef>
              <c:f>'[190729 - Aqua - 2018 Sweep netting form with Tarranger thresholds Argyll.xlsx]Sum'!$F$10:$F$11</c:f>
              <c:numCache>
                <c:formatCode>General</c:formatCode>
                <c:ptCount val="2"/>
                <c:pt idx="0" formatCode="0.0">
                  <c:v>2.5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A1-44D1-9DC5-75573934EC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02734968"/>
        <c:axId val="802734640"/>
      </c:barChart>
      <c:catAx>
        <c:axId val="802734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02734640"/>
        <c:crosses val="autoZero"/>
        <c:auto val="1"/>
        <c:lblAlgn val="ctr"/>
        <c:lblOffset val="100"/>
        <c:noMultiLvlLbl val="0"/>
      </c:catAx>
      <c:valAx>
        <c:axId val="802734640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02734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Intensity of Infection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'[Dunstaffnage Sea Trout net data 2002-18.xlsx]Sum All'!$AN$3</c:f>
              <c:strCache>
                <c:ptCount val="1"/>
                <c:pt idx="0">
                  <c:v>&gt;120 mm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'[Dunstaffnage Sea Trout net data 2002-18.xlsx]Sum All'!$AK$4:$AK$21</c:f>
              <c:numCache>
                <c:formatCode>General</c:formatCode>
                <c:ptCount val="1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</c:numCache>
            </c:numRef>
          </c:cat>
          <c:val>
            <c:numRef>
              <c:f>'[Dunstaffnage Sea Trout net data 2002-18.xlsx]Sum All'!$AN$4:$AN$21</c:f>
              <c:numCache>
                <c:formatCode>0.0</c:formatCode>
                <c:ptCount val="18"/>
                <c:pt idx="0">
                  <c:v>14.486842105263158</c:v>
                </c:pt>
                <c:pt idx="1">
                  <c:v>9.0337078651685392</c:v>
                </c:pt>
                <c:pt idx="2">
                  <c:v>33</c:v>
                </c:pt>
                <c:pt idx="3">
                  <c:v>6.8421052631578947</c:v>
                </c:pt>
                <c:pt idx="4">
                  <c:v>2.5</c:v>
                </c:pt>
                <c:pt idx="5">
                  <c:v>3.5714285714285716</c:v>
                </c:pt>
                <c:pt idx="6">
                  <c:v>8.7727272727272734</c:v>
                </c:pt>
                <c:pt idx="7">
                  <c:v>10.391304347826088</c:v>
                </c:pt>
                <c:pt idx="8">
                  <c:v>7.083333333333333</c:v>
                </c:pt>
                <c:pt idx="9">
                  <c:v>2.2000000000000002</c:v>
                </c:pt>
                <c:pt idx="10">
                  <c:v>6</c:v>
                </c:pt>
                <c:pt idx="11">
                  <c:v>3.3913043478260869</c:v>
                </c:pt>
                <c:pt idx="12">
                  <c:v>2</c:v>
                </c:pt>
                <c:pt idx="13">
                  <c:v>1.1428571428571428</c:v>
                </c:pt>
                <c:pt idx="14">
                  <c:v>6.72</c:v>
                </c:pt>
                <c:pt idx="15">
                  <c:v>16.216216216216218</c:v>
                </c:pt>
                <c:pt idx="16">
                  <c:v>1.4705882352941178</c:v>
                </c:pt>
                <c:pt idx="17">
                  <c:v>33.774193548387096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A2-417D-B7B5-C458286421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axId val="487023832"/>
        <c:axId val="435593296"/>
      </c:barChart>
      <c:catAx>
        <c:axId val="487023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35593296"/>
        <c:crosses val="autoZero"/>
        <c:auto val="1"/>
        <c:lblAlgn val="ctr"/>
        <c:lblOffset val="100"/>
        <c:noMultiLvlLbl val="0"/>
      </c:catAx>
      <c:valAx>
        <c:axId val="435593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87023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Intensity of Infection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'[Loch Fyne PS Netting All years (version 1).xlsx]Sum All'!$AU$3</c:f>
              <c:strCache>
                <c:ptCount val="1"/>
                <c:pt idx="0">
                  <c:v>&gt;120 mm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'[Loch Fyne PS Netting All years (version 1).xlsx]Sum All'!$AR$4:$AR$24</c:f>
              <c:numCache>
                <c:formatCode>General</c:formatCode>
                <c:ptCount val="21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</c:numCache>
            </c:numRef>
          </c:cat>
          <c:val>
            <c:numRef>
              <c:f>'[Loch Fyne PS Netting All years (version 1).xlsx]Sum All'!$AU$4:$AU$24</c:f>
              <c:numCache>
                <c:formatCode>0.0</c:formatCode>
                <c:ptCount val="21"/>
                <c:pt idx="0">
                  <c:v>9.7857142857142865</c:v>
                </c:pt>
                <c:pt idx="1">
                  <c:v>44.9375</c:v>
                </c:pt>
                <c:pt idx="2">
                  <c:v>11.944444444444445</c:v>
                </c:pt>
                <c:pt idx="3">
                  <c:v>8.2307692307692299</c:v>
                </c:pt>
                <c:pt idx="4">
                  <c:v>6.7352941176470589</c:v>
                </c:pt>
                <c:pt idx="5">
                  <c:v>33</c:v>
                </c:pt>
                <c:pt idx="6">
                  <c:v>6.8421052631578947</c:v>
                </c:pt>
                <c:pt idx="7">
                  <c:v>2.5</c:v>
                </c:pt>
                <c:pt idx="8">
                  <c:v>3.5714285714285716</c:v>
                </c:pt>
                <c:pt idx="9">
                  <c:v>8.7727272727272734</c:v>
                </c:pt>
                <c:pt idx="10">
                  <c:v>10.391304347826088</c:v>
                </c:pt>
                <c:pt idx="11">
                  <c:v>7.083333333333333</c:v>
                </c:pt>
                <c:pt idx="12">
                  <c:v>2.2000000000000002</c:v>
                </c:pt>
                <c:pt idx="13">
                  <c:v>6</c:v>
                </c:pt>
                <c:pt idx="14">
                  <c:v>3.3913043478260869</c:v>
                </c:pt>
                <c:pt idx="15">
                  <c:v>2</c:v>
                </c:pt>
                <c:pt idx="16">
                  <c:v>1.1428571428571428</c:v>
                </c:pt>
                <c:pt idx="17">
                  <c:v>6.72</c:v>
                </c:pt>
                <c:pt idx="18">
                  <c:v>16.216216216216218</c:v>
                </c:pt>
                <c:pt idx="19">
                  <c:v>1.4705882352941178</c:v>
                </c:pt>
                <c:pt idx="20" formatCode="General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2E-4E5B-8A16-1BB927EB8E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487023832"/>
        <c:axId val="43559329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'[Loch Fyne PS Netting All years (version 1).xlsx]Sum All'!$AS$3</c15:sqref>
                        </c15:formulaRef>
                      </c:ext>
                    </c:extLst>
                    <c:strCache>
                      <c:ptCount val="1"/>
                      <c:pt idx="0">
                        <c:v> &lt; 260 mm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'[Loch Fyne PS Netting All years (version 1).xlsx]Sum All'!$AR$4:$AR$24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1999</c:v>
                      </c:pt>
                      <c:pt idx="1">
                        <c:v>2000</c:v>
                      </c:pt>
                      <c:pt idx="2">
                        <c:v>2001</c:v>
                      </c:pt>
                      <c:pt idx="3">
                        <c:v>2002</c:v>
                      </c:pt>
                      <c:pt idx="4">
                        <c:v>2003</c:v>
                      </c:pt>
                      <c:pt idx="5">
                        <c:v>2004</c:v>
                      </c:pt>
                      <c:pt idx="6">
                        <c:v>2005</c:v>
                      </c:pt>
                      <c:pt idx="7">
                        <c:v>2006</c:v>
                      </c:pt>
                      <c:pt idx="8">
                        <c:v>2007</c:v>
                      </c:pt>
                      <c:pt idx="9">
                        <c:v>2008</c:v>
                      </c:pt>
                      <c:pt idx="10">
                        <c:v>2009</c:v>
                      </c:pt>
                      <c:pt idx="11">
                        <c:v>2010</c:v>
                      </c:pt>
                      <c:pt idx="12">
                        <c:v>2011</c:v>
                      </c:pt>
                      <c:pt idx="13">
                        <c:v>2012</c:v>
                      </c:pt>
                      <c:pt idx="14">
                        <c:v>2013</c:v>
                      </c:pt>
                      <c:pt idx="15">
                        <c:v>2014</c:v>
                      </c:pt>
                      <c:pt idx="16">
                        <c:v>2015</c:v>
                      </c:pt>
                      <c:pt idx="17">
                        <c:v>2016</c:v>
                      </c:pt>
                      <c:pt idx="18">
                        <c:v>2017</c:v>
                      </c:pt>
                      <c:pt idx="19">
                        <c:v>2018</c:v>
                      </c:pt>
                      <c:pt idx="20">
                        <c:v>2019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'[Loch Fyne PS Netting All years (version 1).xlsx]Sum All'!$AS$4:$AS$24</c15:sqref>
                        </c15:formulaRef>
                      </c:ext>
                    </c:extLst>
                    <c:numCache>
                      <c:formatCode>0.0</c:formatCode>
                      <c:ptCount val="21"/>
                      <c:pt idx="0">
                        <c:v>10.181818181818182</c:v>
                      </c:pt>
                      <c:pt idx="1">
                        <c:v>44.033333333333331</c:v>
                      </c:pt>
                      <c:pt idx="2">
                        <c:v>12.647058823529411</c:v>
                      </c:pt>
                      <c:pt idx="3">
                        <c:v>8.8333333333333339</c:v>
                      </c:pt>
                      <c:pt idx="4">
                        <c:v>5.193548387096774</c:v>
                      </c:pt>
                      <c:pt idx="5">
                        <c:v>33</c:v>
                      </c:pt>
                      <c:pt idx="6">
                        <c:v>4.7636363636363637</c:v>
                      </c:pt>
                      <c:pt idx="7">
                        <c:v>2.4</c:v>
                      </c:pt>
                      <c:pt idx="8">
                        <c:v>3.3846153846153846</c:v>
                      </c:pt>
                      <c:pt idx="9">
                        <c:v>6.3684210526315788</c:v>
                      </c:pt>
                      <c:pt idx="10">
                        <c:v>13.6</c:v>
                      </c:pt>
                      <c:pt idx="11">
                        <c:v>6</c:v>
                      </c:pt>
                      <c:pt idx="12">
                        <c:v>2</c:v>
                      </c:pt>
                      <c:pt idx="13">
                        <c:v>4</c:v>
                      </c:pt>
                      <c:pt idx="14">
                        <c:v>3.3913043478260869</c:v>
                      </c:pt>
                      <c:pt idx="15">
                        <c:v>1.4</c:v>
                      </c:pt>
                      <c:pt idx="16">
                        <c:v>8</c:v>
                      </c:pt>
                      <c:pt idx="17">
                        <c:v>7.9444444444444446</c:v>
                      </c:pt>
                      <c:pt idx="18">
                        <c:v>16.260869565217391</c:v>
                      </c:pt>
                      <c:pt idx="19">
                        <c:v>1.5</c:v>
                      </c:pt>
                      <c:pt idx="20" formatCode="General">
                        <c:v>12.6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6C2E-4E5B-8A16-1BB927EB8E77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'[Loch Fyne PS Netting All years (version 1).xlsx]Sum All'!$AT$3</c15:sqref>
                        </c15:formulaRef>
                      </c:ext>
                    </c:extLst>
                    <c:strCache>
                      <c:ptCount val="1"/>
                      <c:pt idx="0">
                        <c:v>&gt; 260 mm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'[Loch Fyne PS Netting All years (version 1).xlsx]Sum All'!$AR$4:$AR$24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1999</c:v>
                      </c:pt>
                      <c:pt idx="1">
                        <c:v>2000</c:v>
                      </c:pt>
                      <c:pt idx="2">
                        <c:v>2001</c:v>
                      </c:pt>
                      <c:pt idx="3">
                        <c:v>2002</c:v>
                      </c:pt>
                      <c:pt idx="4">
                        <c:v>2003</c:v>
                      </c:pt>
                      <c:pt idx="5">
                        <c:v>2004</c:v>
                      </c:pt>
                      <c:pt idx="6">
                        <c:v>2005</c:v>
                      </c:pt>
                      <c:pt idx="7">
                        <c:v>2006</c:v>
                      </c:pt>
                      <c:pt idx="8">
                        <c:v>2007</c:v>
                      </c:pt>
                      <c:pt idx="9">
                        <c:v>2008</c:v>
                      </c:pt>
                      <c:pt idx="10">
                        <c:v>2009</c:v>
                      </c:pt>
                      <c:pt idx="11">
                        <c:v>2010</c:v>
                      </c:pt>
                      <c:pt idx="12">
                        <c:v>2011</c:v>
                      </c:pt>
                      <c:pt idx="13">
                        <c:v>2012</c:v>
                      </c:pt>
                      <c:pt idx="14">
                        <c:v>2013</c:v>
                      </c:pt>
                      <c:pt idx="15">
                        <c:v>2014</c:v>
                      </c:pt>
                      <c:pt idx="16">
                        <c:v>2015</c:v>
                      </c:pt>
                      <c:pt idx="17">
                        <c:v>2016</c:v>
                      </c:pt>
                      <c:pt idx="18">
                        <c:v>2017</c:v>
                      </c:pt>
                      <c:pt idx="19">
                        <c:v>2018</c:v>
                      </c:pt>
                      <c:pt idx="20">
                        <c:v>2019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'[Loch Fyne PS Netting All years (version 1).xlsx]Sum All'!$AT$4:$AT$24</c15:sqref>
                        </c15:formulaRef>
                      </c:ext>
                    </c:extLst>
                    <c:numCache>
                      <c:formatCode>0.0</c:formatCode>
                      <c:ptCount val="21"/>
                      <c:pt idx="0">
                        <c:v>8.3333333333333339</c:v>
                      </c:pt>
                      <c:pt idx="1">
                        <c:v>58.5</c:v>
                      </c:pt>
                      <c:pt idx="2">
                        <c:v>0</c:v>
                      </c:pt>
                      <c:pt idx="3">
                        <c:v>1</c:v>
                      </c:pt>
                      <c:pt idx="4">
                        <c:v>22.666666666666668</c:v>
                      </c:pt>
                      <c:pt idx="6">
                        <c:v>8.7142857142857135</c:v>
                      </c:pt>
                      <c:pt idx="7">
                        <c:v>2.5384615384615383</c:v>
                      </c:pt>
                      <c:pt idx="8">
                        <c:v>4.1111111111111107</c:v>
                      </c:pt>
                      <c:pt idx="9">
                        <c:v>10.6</c:v>
                      </c:pt>
                      <c:pt idx="10">
                        <c:v>7.9230769230769234</c:v>
                      </c:pt>
                      <c:pt idx="11">
                        <c:v>9.25</c:v>
                      </c:pt>
                      <c:pt idx="12">
                        <c:v>2.5</c:v>
                      </c:pt>
                      <c:pt idx="13">
                        <c:v>7.6923076923076925</c:v>
                      </c:pt>
                      <c:pt idx="15">
                        <c:v>5</c:v>
                      </c:pt>
                      <c:pt idx="16">
                        <c:v>1.3333333333333333</c:v>
                      </c:pt>
                      <c:pt idx="17">
                        <c:v>3.5714285714285716</c:v>
                      </c:pt>
                      <c:pt idx="18">
                        <c:v>16.142857142857142</c:v>
                      </c:pt>
                      <c:pt idx="19">
                        <c:v>1.3333333333333333</c:v>
                      </c:pt>
                      <c:pt idx="20" formatCode="General">
                        <c:v>10.6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6C2E-4E5B-8A16-1BB927EB8E77}"/>
                  </c:ext>
                </c:extLst>
              </c15:ser>
            </c15:filteredBarSeries>
          </c:ext>
        </c:extLst>
      </c:barChart>
      <c:catAx>
        <c:axId val="487023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35593296"/>
        <c:crosses val="autoZero"/>
        <c:auto val="1"/>
        <c:lblAlgn val="ctr"/>
        <c:lblOffset val="100"/>
        <c:noMultiLvlLbl val="0"/>
      </c:catAx>
      <c:valAx>
        <c:axId val="435593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87023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655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2655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23E36B05-E60A-4E63-A9EC-2035A5CAFD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441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F24BB-A878-49D9-8B97-618E5DB30A11}" type="datetimeFigureOut">
              <a:rPr lang="en-US" smtClean="0"/>
              <a:pPr/>
              <a:t>11/5/2019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0125" y="728663"/>
            <a:ext cx="4857750" cy="3643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14863"/>
            <a:ext cx="5486400" cy="4370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655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22655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04521-2DCF-4D85-BEEE-D6E49D90C7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629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04521-2DCF-4D85-BEEE-D6E49D90C7C3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901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Rivers and Fisheries Trusts of Scotland (RAFTS), freshwater conservation charity representing Scotland’s national network of rivers and fisheries Trusts and Foundations. RAFTS manages a range of core policy and project-driven objectives.</a:t>
            </a:r>
          </a:p>
          <a:p>
            <a:r>
              <a:rPr lang="en-GB" dirty="0"/>
              <a:t>Tried to establish a new site at </a:t>
            </a:r>
            <a:r>
              <a:rPr lang="en-GB" dirty="0" err="1"/>
              <a:t>Southend</a:t>
            </a:r>
            <a:r>
              <a:rPr lang="en-GB" dirty="0"/>
              <a:t>. Conditions not suitable. Possibility of new</a:t>
            </a:r>
            <a:r>
              <a:rPr lang="en-GB" baseline="0" dirty="0"/>
              <a:t> site on east side of south loch </a:t>
            </a:r>
            <a:r>
              <a:rPr lang="en-GB" baseline="0" dirty="0" err="1"/>
              <a:t>fyne</a:t>
            </a:r>
            <a:r>
              <a:rPr lang="en-GB" baseline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04521-2DCF-4D85-BEEE-D6E49D90C7C3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519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Rivers and Fisheries Trusts of Scotland (RAFTS), freshwater conservation charity representing Scotland’s national network of rivers and fisheries Trusts and Foundations. RAFTS manages a range of core policy and project-driven objectives.</a:t>
            </a:r>
          </a:p>
          <a:p>
            <a:r>
              <a:rPr lang="en-GB" dirty="0"/>
              <a:t>Tried to establish a new site at </a:t>
            </a:r>
            <a:r>
              <a:rPr lang="en-GB" dirty="0" err="1"/>
              <a:t>Southend</a:t>
            </a:r>
            <a:r>
              <a:rPr lang="en-GB" dirty="0"/>
              <a:t>. Conditions not suitable. Possibility of new</a:t>
            </a:r>
            <a:r>
              <a:rPr lang="en-GB" baseline="0" dirty="0"/>
              <a:t> site on east side of south loch </a:t>
            </a:r>
            <a:r>
              <a:rPr lang="en-GB" baseline="0" dirty="0" err="1"/>
              <a:t>fyne</a:t>
            </a:r>
            <a:r>
              <a:rPr lang="en-GB" baseline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04521-2DCF-4D85-BEEE-D6E49D90C7C3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778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Rivers and Fisheries Trusts of Scotland (RAFTS), freshwater conservation charity representing Scotland’s national network of rivers and fisheries Trusts and Foundations. RAFTS manages a range of core policy and project-driven objectives.</a:t>
            </a:r>
          </a:p>
          <a:p>
            <a:r>
              <a:rPr lang="en-GB" dirty="0"/>
              <a:t>Tried to establish a new site at </a:t>
            </a:r>
            <a:r>
              <a:rPr lang="en-GB" dirty="0" err="1"/>
              <a:t>Southend</a:t>
            </a:r>
            <a:r>
              <a:rPr lang="en-GB" dirty="0"/>
              <a:t>. Conditions not suitable. Possibility of new</a:t>
            </a:r>
            <a:r>
              <a:rPr lang="en-GB" baseline="0" dirty="0"/>
              <a:t> site on east side of south loch </a:t>
            </a:r>
            <a:r>
              <a:rPr lang="en-GB" baseline="0" dirty="0" err="1"/>
              <a:t>fyne</a:t>
            </a:r>
            <a:r>
              <a:rPr lang="en-GB" baseline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04521-2DCF-4D85-BEEE-D6E49D90C7C3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07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Rivers and Fisheries Trusts of Scotland (RAFTS), freshwater conservation charity representing Scotland’s national network of rivers and fisheries Trusts and Foundations. RAFTS manages a range of core policy and project-driven objectives.</a:t>
            </a:r>
          </a:p>
          <a:p>
            <a:r>
              <a:rPr lang="en-GB" dirty="0"/>
              <a:t>Tried to establish a new site at </a:t>
            </a:r>
            <a:r>
              <a:rPr lang="en-GB" dirty="0" err="1"/>
              <a:t>Southend</a:t>
            </a:r>
            <a:r>
              <a:rPr lang="en-GB" dirty="0"/>
              <a:t>. Conditions not suitable. Possibility of new</a:t>
            </a:r>
            <a:r>
              <a:rPr lang="en-GB" baseline="0" dirty="0"/>
              <a:t> site on east side of south loch </a:t>
            </a:r>
            <a:r>
              <a:rPr lang="en-GB" baseline="0" dirty="0" err="1"/>
              <a:t>fyne</a:t>
            </a:r>
            <a:r>
              <a:rPr lang="en-GB" baseline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04521-2DCF-4D85-BEEE-D6E49D90C7C3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673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Rivers and Fisheries Trusts of Scotland (RAFTS), freshwater conservation charity representing Scotland’s national network of rivers and fisheries Trusts and Foundations. RAFTS manages a range of core policy and project-driven objectives.</a:t>
            </a:r>
          </a:p>
          <a:p>
            <a:r>
              <a:rPr lang="en-GB" dirty="0"/>
              <a:t>Tried to establish a new site at </a:t>
            </a:r>
            <a:r>
              <a:rPr lang="en-GB" dirty="0" err="1"/>
              <a:t>Southend</a:t>
            </a:r>
            <a:r>
              <a:rPr lang="en-GB" dirty="0"/>
              <a:t>. Conditions not suitable. Possibility of new</a:t>
            </a:r>
            <a:r>
              <a:rPr lang="en-GB" baseline="0" dirty="0"/>
              <a:t> site on east side of south loch </a:t>
            </a:r>
            <a:r>
              <a:rPr lang="en-GB" baseline="0" dirty="0" err="1"/>
              <a:t>fyne</a:t>
            </a:r>
            <a:r>
              <a:rPr lang="en-GB" baseline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04521-2DCF-4D85-BEEE-D6E49D90C7C3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21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Rivers and Fisheries Trusts of Scotland (RAFTS), freshwater conservation charity representing Scotland’s national network of rivers and fisheries Trusts and Foundations. RAFTS manages a range of core policy and project-driven objectives.</a:t>
            </a:r>
          </a:p>
          <a:p>
            <a:r>
              <a:rPr lang="en-GB" dirty="0"/>
              <a:t>Tried to establish a new site at </a:t>
            </a:r>
            <a:r>
              <a:rPr lang="en-GB" dirty="0" err="1"/>
              <a:t>Southend</a:t>
            </a:r>
            <a:r>
              <a:rPr lang="en-GB" dirty="0"/>
              <a:t>. Conditions not suitable. Possibility of new</a:t>
            </a:r>
            <a:r>
              <a:rPr lang="en-GB" baseline="0" dirty="0"/>
              <a:t> site on east side of south loch </a:t>
            </a:r>
            <a:r>
              <a:rPr lang="en-GB" baseline="0" dirty="0" err="1"/>
              <a:t>fyne</a:t>
            </a:r>
            <a:r>
              <a:rPr lang="en-GB" baseline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04521-2DCF-4D85-BEEE-D6E49D90C7C3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509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04521-2DCF-4D85-BEEE-D6E49D90C7C3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494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Rivers and Fisheries Trusts of Scotland (RAFTS), freshwater conservation charity representing Scotland’s national network of rivers and fisheries Trusts and Foundations. RAFTS manages a range of core policy and project-driven objectives.</a:t>
            </a:r>
          </a:p>
          <a:p>
            <a:r>
              <a:rPr lang="en-GB" dirty="0"/>
              <a:t>Tried to establish a new site at </a:t>
            </a:r>
            <a:r>
              <a:rPr lang="en-GB" dirty="0" err="1"/>
              <a:t>Southend</a:t>
            </a:r>
            <a:r>
              <a:rPr lang="en-GB" dirty="0"/>
              <a:t>. Conditions not suitable. Possibility of new</a:t>
            </a:r>
            <a:r>
              <a:rPr lang="en-GB" baseline="0" dirty="0"/>
              <a:t> site on east side of south loch </a:t>
            </a:r>
            <a:r>
              <a:rPr lang="en-GB" baseline="0" dirty="0" err="1"/>
              <a:t>fyne</a:t>
            </a:r>
            <a:r>
              <a:rPr lang="en-GB" baseline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04521-2DCF-4D85-BEEE-D6E49D90C7C3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764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A475706-C791-46BA-9004-3270C4D2DDB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02C3A-5F1A-4A01-AE78-2507D61228F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DA269-50C6-4342-97D1-397D259112C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DE3982A-9502-4D38-9290-D0DB78D563A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218A614-0521-4D32-BC4A-3BDA8BD001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D8C2FC6-0B94-49EA-82BE-2AAAC2DD8A1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C5401-0B59-4090-9C1C-657670BC6D1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D7DAB-DBF5-4ED8-BFA6-292291BDC33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6884E-A709-4517-A9DF-762F8DCA2A7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536F8-CCD4-44E1-BD85-60C9D28AECC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A24A17-7B4F-402C-9682-389A5BA242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BA739-70AC-4439-9CC0-1D1AF274117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10C9B0-37AA-4EFB-81DA-51A0D58D123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4F73E-E5B5-4AA3-81F0-43AC57856F4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CD4F265D-1AD4-49B0-A455-C2D18DA2F597}" type="slidenum">
              <a:rPr lang="en-GB"/>
              <a:pPr/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6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8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9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661025"/>
            <a:ext cx="8229600" cy="10080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GB" sz="3600" dirty="0"/>
              <a:t>Trust Activities 2018 / 19</a:t>
            </a:r>
          </a:p>
        </p:txBody>
      </p:sp>
      <p:pic>
        <p:nvPicPr>
          <p:cNvPr id="1026" name="Picture 2" descr="V:\AFT Files\AFT\AFT Admin\AFT Partner logos\AFTlogoHigh (no web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5" y="836712"/>
            <a:ext cx="7022684" cy="45332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CF8FC4B6-AC81-45F3-9372-F23FD0FFA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2"/>
            <a:ext cx="9134188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:\AFT Files\PROJECTS\Active Projects\RAFTS Active Projects\Aquaculture Mitigation Project\Dunstaffnage 2012 may\P517002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12634"/>
            <a:ext cx="9160844" cy="687063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91815"/>
          </a:xfrm>
        </p:spPr>
        <p:txBody>
          <a:bodyPr/>
          <a:lstStyle/>
          <a:p>
            <a:r>
              <a:rPr lang="en-GB" sz="2800" b="1" dirty="0">
                <a:solidFill>
                  <a:srgbClr val="FFFF00"/>
                </a:solidFill>
                <a:effectLst/>
              </a:rPr>
              <a:t>Sea lice surveys 2019</a:t>
            </a:r>
            <a:endParaRPr lang="en-GB" sz="2800" dirty="0">
              <a:solidFill>
                <a:schemeClr val="folHlink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539552" y="928670"/>
            <a:ext cx="8209284" cy="1285884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endParaRPr lang="en-GB" sz="28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sz="2800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endParaRPr lang="en-GB" sz="18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144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CF8FC4B6-AC81-45F3-9372-F23FD0FFA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2"/>
            <a:ext cx="9134188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:\AFT Files\PROJECTS\Active Projects\RAFTS Active Projects\Aquaculture Mitigation Project\Dunstaffnage 2012 may\P517002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12634"/>
            <a:ext cx="9160844" cy="687063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91815"/>
          </a:xfrm>
        </p:spPr>
        <p:txBody>
          <a:bodyPr/>
          <a:lstStyle/>
          <a:p>
            <a:r>
              <a:rPr lang="en-GB" sz="2800" b="1" dirty="0">
                <a:solidFill>
                  <a:srgbClr val="FFFF00"/>
                </a:solidFill>
                <a:effectLst/>
              </a:rPr>
              <a:t>Sea lice surveys 2019</a:t>
            </a:r>
            <a:endParaRPr lang="en-GB" sz="2800" dirty="0">
              <a:solidFill>
                <a:schemeClr val="folHlink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539552" y="928670"/>
            <a:ext cx="8209284" cy="1285884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endParaRPr lang="en-GB" sz="28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sz="2800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endParaRPr lang="en-GB" sz="1800" dirty="0">
              <a:solidFill>
                <a:schemeClr val="hlink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82A4658-0369-44EA-8287-17D9D3D8F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02923"/>
            <a:ext cx="6984776" cy="5238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550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:\AFT Files\PROJECTS\Active Projects\RAFTS Active Projects\Aquaculture Mitigation Project\Dunstaffnage 2012 may\P517002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alphaModFix amt="5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91815"/>
          </a:xfrm>
        </p:spPr>
        <p:txBody>
          <a:bodyPr/>
          <a:lstStyle/>
          <a:p>
            <a:r>
              <a:rPr lang="en-GB" sz="2800" b="1" dirty="0">
                <a:solidFill>
                  <a:srgbClr val="FFFF00"/>
                </a:solidFill>
                <a:effectLst/>
              </a:rPr>
              <a:t>Sea lice surveys 2019</a:t>
            </a:r>
            <a:endParaRPr lang="en-GB" sz="2800" dirty="0">
              <a:solidFill>
                <a:schemeClr val="folHlink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539552" y="928670"/>
            <a:ext cx="8209284" cy="1285884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endParaRPr lang="en-GB" sz="28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sz="2800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endParaRPr lang="en-GB" sz="1800" dirty="0">
              <a:solidFill>
                <a:schemeClr val="hlink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A7FC241-AB8F-4B87-A3A6-3C989DAD37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6293688"/>
              </p:ext>
            </p:extLst>
          </p:nvPr>
        </p:nvGraphicFramePr>
        <p:xfrm>
          <a:off x="539552" y="1164879"/>
          <a:ext cx="8064896" cy="5216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47006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:\AFT Files\PROJECTS\Active Projects\RAFTS Active Projects\Aquaculture Mitigation Project\Dunstaffnage 2012 may\P517002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91815"/>
          </a:xfrm>
        </p:spPr>
        <p:txBody>
          <a:bodyPr/>
          <a:lstStyle/>
          <a:p>
            <a:r>
              <a:rPr lang="en-GB" sz="2800" b="1" dirty="0">
                <a:solidFill>
                  <a:srgbClr val="FFFF00"/>
                </a:solidFill>
                <a:effectLst/>
              </a:rPr>
              <a:t>Sea lice surveys 2018</a:t>
            </a:r>
            <a:endParaRPr lang="en-GB" sz="2800" dirty="0">
              <a:solidFill>
                <a:schemeClr val="folHlink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539552" y="928670"/>
            <a:ext cx="8209284" cy="1285884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endParaRPr lang="en-GB" sz="28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sz="2800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endParaRPr lang="en-GB" sz="1800" dirty="0">
              <a:solidFill>
                <a:schemeClr val="hlink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F36D4BE-B669-4435-B16A-2A509391B9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1049819"/>
              </p:ext>
            </p:extLst>
          </p:nvPr>
        </p:nvGraphicFramePr>
        <p:xfrm>
          <a:off x="539552" y="980728"/>
          <a:ext cx="806489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90533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CF8FC4B6-AC81-45F3-9372-F23FD0FFA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2"/>
            <a:ext cx="9134188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:\AFT Files\PROJECTS\Active Projects\RAFTS Active Projects\Aquaculture Mitigation Project\Dunstaffnage 2012 may\P517002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12634"/>
            <a:ext cx="9160844" cy="687063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91815"/>
          </a:xfrm>
        </p:spPr>
        <p:txBody>
          <a:bodyPr/>
          <a:lstStyle/>
          <a:p>
            <a:r>
              <a:rPr lang="en-GB" sz="2800" b="1" dirty="0" err="1">
                <a:solidFill>
                  <a:srgbClr val="FFFF00"/>
                </a:solidFill>
                <a:effectLst/>
              </a:rPr>
              <a:t>Dunstaffnage</a:t>
            </a:r>
            <a:r>
              <a:rPr lang="en-GB" sz="2800" b="1" dirty="0">
                <a:solidFill>
                  <a:srgbClr val="FFFF00"/>
                </a:solidFill>
                <a:effectLst/>
              </a:rPr>
              <a:t>; Intensity of Sea lice infection 2002-2019</a:t>
            </a:r>
            <a:endParaRPr lang="en-GB" sz="2800" dirty="0">
              <a:solidFill>
                <a:schemeClr val="folHlink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539552" y="928670"/>
            <a:ext cx="8209284" cy="1285884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endParaRPr lang="en-GB" sz="28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sz="2800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endParaRPr lang="en-GB" sz="1800" dirty="0">
              <a:solidFill>
                <a:schemeClr val="hlink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F7DD9BD-1EAA-45EE-93E8-DBA0E1642B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1598082"/>
              </p:ext>
            </p:extLst>
          </p:nvPr>
        </p:nvGraphicFramePr>
        <p:xfrm>
          <a:off x="539552" y="1268760"/>
          <a:ext cx="820928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163307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CF8FC4B6-AC81-45F3-9372-F23FD0FFA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2"/>
            <a:ext cx="9134188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:\AFT Files\PROJECTS\Active Projects\RAFTS Active Projects\Aquaculture Mitigation Project\Dunstaffnage 2012 may\P517002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12634"/>
            <a:ext cx="9160844" cy="687063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91815"/>
          </a:xfrm>
        </p:spPr>
        <p:txBody>
          <a:bodyPr/>
          <a:lstStyle/>
          <a:p>
            <a:r>
              <a:rPr lang="en-GB" sz="2800" b="1" dirty="0">
                <a:solidFill>
                  <a:srgbClr val="FFFF00"/>
                </a:solidFill>
                <a:effectLst/>
              </a:rPr>
              <a:t>Loch Fyne; Intensity of Sea lice infection 1999-2018</a:t>
            </a:r>
            <a:endParaRPr lang="en-GB" sz="2800" dirty="0">
              <a:solidFill>
                <a:schemeClr val="folHlink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539552" y="928670"/>
            <a:ext cx="8209284" cy="1285884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endParaRPr lang="en-GB" sz="28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sz="2800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endParaRPr lang="en-GB" sz="1800" dirty="0">
              <a:solidFill>
                <a:schemeClr val="hlink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CED92B1-F61B-481B-AE50-7766B8A0D2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8642883"/>
              </p:ext>
            </p:extLst>
          </p:nvPr>
        </p:nvGraphicFramePr>
        <p:xfrm>
          <a:off x="517659" y="1412777"/>
          <a:ext cx="8169141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234980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3999" cy="6857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/>
          <a:lstStyle/>
          <a:p>
            <a:r>
              <a:rPr lang="en-GB" b="1" dirty="0">
                <a:solidFill>
                  <a:srgbClr val="FFC000"/>
                </a:solidFill>
              </a:rPr>
              <a:t>juvenile fish surveys 2019</a:t>
            </a:r>
          </a:p>
        </p:txBody>
      </p:sp>
    </p:spTree>
    <p:extLst>
      <p:ext uri="{BB962C8B-B14F-4D97-AF65-F5344CB8AC3E}">
        <p14:creationId xmlns:p14="http://schemas.microsoft.com/office/powerpoint/2010/main" val="924785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3999" cy="6857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/>
          <a:lstStyle/>
          <a:p>
            <a:r>
              <a:rPr lang="en-GB" b="1" dirty="0">
                <a:solidFill>
                  <a:srgbClr val="FFC000"/>
                </a:solidFill>
              </a:rPr>
              <a:t>juvenile surveys 2019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7504" y="2132856"/>
            <a:ext cx="6120680" cy="4320479"/>
          </a:xfrm>
        </p:spPr>
        <p:txBody>
          <a:bodyPr/>
          <a:lstStyle/>
          <a:p>
            <a:r>
              <a:rPr lang="en-GB" dirty="0"/>
              <a:t>Awe  / Orchy</a:t>
            </a:r>
          </a:p>
          <a:p>
            <a:r>
              <a:rPr lang="en-GB" dirty="0"/>
              <a:t>Ruel</a:t>
            </a:r>
          </a:p>
          <a:p>
            <a:r>
              <a:rPr lang="en-GB" dirty="0"/>
              <a:t>Loch Fyne</a:t>
            </a:r>
          </a:p>
          <a:p>
            <a:r>
              <a:rPr lang="en-GB" dirty="0" err="1"/>
              <a:t>Creran</a:t>
            </a:r>
            <a:endParaRPr lang="en-GB" dirty="0"/>
          </a:p>
          <a:p>
            <a:r>
              <a:rPr lang="en-GB" dirty="0"/>
              <a:t>Contracts; River Forsa (Mull)</a:t>
            </a:r>
          </a:p>
          <a:p>
            <a:r>
              <a:rPr lang="en-GB" dirty="0"/>
              <a:t>NEPS 2019</a:t>
            </a:r>
          </a:p>
        </p:txBody>
      </p:sp>
    </p:spTree>
    <p:extLst>
      <p:ext uri="{BB962C8B-B14F-4D97-AF65-F5344CB8AC3E}">
        <p14:creationId xmlns:p14="http://schemas.microsoft.com/office/powerpoint/2010/main" val="78683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3999" cy="6857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/>
          <a:lstStyle/>
          <a:p>
            <a:r>
              <a:rPr lang="en-GB" b="1" dirty="0">
                <a:solidFill>
                  <a:srgbClr val="FFC000"/>
                </a:solidFill>
              </a:rPr>
              <a:t>NEPS 2019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7504" y="1844824"/>
            <a:ext cx="7344816" cy="4608511"/>
          </a:xfrm>
        </p:spPr>
        <p:txBody>
          <a:bodyPr/>
          <a:lstStyle/>
          <a:p>
            <a:r>
              <a:rPr lang="en-GB" sz="3200" dirty="0">
                <a:solidFill>
                  <a:srgbClr val="FFC000"/>
                </a:solidFill>
              </a:rPr>
              <a:t>Awe</a:t>
            </a:r>
          </a:p>
          <a:p>
            <a:r>
              <a:rPr lang="en-GB" sz="3200" dirty="0">
                <a:solidFill>
                  <a:srgbClr val="FFC000"/>
                </a:solidFill>
              </a:rPr>
              <a:t>Mid-Argyll; </a:t>
            </a:r>
            <a:r>
              <a:rPr lang="en-GB" sz="3200" dirty="0">
                <a:solidFill>
                  <a:schemeClr val="tx2">
                    <a:lumMod val="50000"/>
                  </a:schemeClr>
                </a:solidFill>
              </a:rPr>
              <a:t>Nell &amp; Add</a:t>
            </a:r>
          </a:p>
          <a:p>
            <a:r>
              <a:rPr lang="en-GB" sz="3200" dirty="0">
                <a:solidFill>
                  <a:srgbClr val="FFC000"/>
                </a:solidFill>
              </a:rPr>
              <a:t>Loch Fyne; </a:t>
            </a:r>
            <a:r>
              <a:rPr lang="en-GB" sz="3200" dirty="0">
                <a:solidFill>
                  <a:schemeClr val="tx2">
                    <a:lumMod val="50000"/>
                  </a:schemeClr>
                </a:solidFill>
              </a:rPr>
              <a:t>River </a:t>
            </a:r>
            <a:r>
              <a:rPr lang="en-GB" sz="3200" dirty="0" err="1">
                <a:solidFill>
                  <a:schemeClr val="tx2">
                    <a:lumMod val="50000"/>
                  </a:schemeClr>
                </a:solidFill>
              </a:rPr>
              <a:t>Aray</a:t>
            </a:r>
            <a:endParaRPr lang="en-GB" sz="32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GB" sz="3200" dirty="0">
                <a:solidFill>
                  <a:srgbClr val="FFC000"/>
                </a:solidFill>
              </a:rPr>
              <a:t>South; </a:t>
            </a:r>
            <a:r>
              <a:rPr lang="en-GB" sz="3200" dirty="0" err="1">
                <a:solidFill>
                  <a:schemeClr val="tx2">
                    <a:lumMod val="50000"/>
                  </a:schemeClr>
                </a:solidFill>
              </a:rPr>
              <a:t>Goil</a:t>
            </a:r>
            <a:r>
              <a:rPr lang="en-GB" sz="32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GB" sz="3200" dirty="0" err="1">
                <a:solidFill>
                  <a:schemeClr val="tx2">
                    <a:lumMod val="50000"/>
                  </a:schemeClr>
                </a:solidFill>
              </a:rPr>
              <a:t>Eachaig</a:t>
            </a:r>
            <a:r>
              <a:rPr lang="en-GB" sz="3200" dirty="0">
                <a:solidFill>
                  <a:schemeClr val="tx2">
                    <a:lumMod val="50000"/>
                  </a:schemeClr>
                </a:solidFill>
              </a:rPr>
              <a:t> &amp; Ruel</a:t>
            </a:r>
          </a:p>
          <a:p>
            <a:r>
              <a:rPr lang="en-GB" sz="3200" dirty="0">
                <a:solidFill>
                  <a:srgbClr val="FFC000"/>
                </a:solidFill>
              </a:rPr>
              <a:t>Kintyre; </a:t>
            </a:r>
            <a:r>
              <a:rPr lang="en-GB" sz="3200" dirty="0">
                <a:solidFill>
                  <a:schemeClr val="tx2">
                    <a:lumMod val="50000"/>
                  </a:schemeClr>
                </a:solidFill>
              </a:rPr>
              <a:t>Carradale &amp; Barr Water</a:t>
            </a:r>
          </a:p>
          <a:p>
            <a:r>
              <a:rPr lang="en-GB" sz="3200" dirty="0">
                <a:solidFill>
                  <a:srgbClr val="FFC000"/>
                </a:solidFill>
              </a:rPr>
              <a:t>Arran; </a:t>
            </a:r>
            <a:r>
              <a:rPr lang="en-GB" sz="3200" dirty="0" err="1">
                <a:solidFill>
                  <a:schemeClr val="tx2">
                    <a:lumMod val="50000"/>
                  </a:schemeClr>
                </a:solidFill>
              </a:rPr>
              <a:t>Iorsa</a:t>
            </a:r>
            <a:endParaRPr lang="en-GB" sz="32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GB" sz="3200" dirty="0">
                <a:solidFill>
                  <a:srgbClr val="FFC000"/>
                </a:solidFill>
              </a:rPr>
              <a:t>Mull; </a:t>
            </a:r>
            <a:r>
              <a:rPr lang="en-GB" sz="3200" dirty="0">
                <a:solidFill>
                  <a:schemeClr val="tx2">
                    <a:lumMod val="50000"/>
                  </a:schemeClr>
                </a:solidFill>
              </a:rPr>
              <a:t>River Forsa, Ba, </a:t>
            </a:r>
            <a:r>
              <a:rPr lang="en-GB" sz="3200" dirty="0" err="1">
                <a:solidFill>
                  <a:schemeClr val="tx2">
                    <a:lumMod val="50000"/>
                  </a:schemeClr>
                </a:solidFill>
              </a:rPr>
              <a:t>Coilador</a:t>
            </a:r>
            <a:r>
              <a:rPr lang="en-GB" sz="32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GB" sz="3200" dirty="0" err="1">
                <a:solidFill>
                  <a:schemeClr val="tx2">
                    <a:lumMod val="50000"/>
                  </a:schemeClr>
                </a:solidFill>
              </a:rPr>
              <a:t>Bellart</a:t>
            </a:r>
            <a:endParaRPr lang="en-GB" sz="32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GB" sz="3200" dirty="0">
                <a:solidFill>
                  <a:srgbClr val="FFC000"/>
                </a:solidFill>
              </a:rPr>
              <a:t>Islay; </a:t>
            </a:r>
            <a:r>
              <a:rPr lang="en-GB" sz="3200" dirty="0" err="1">
                <a:solidFill>
                  <a:schemeClr val="tx2">
                    <a:lumMod val="50000"/>
                  </a:schemeClr>
                </a:solidFill>
              </a:rPr>
              <a:t>Laggan</a:t>
            </a:r>
            <a:r>
              <a:rPr lang="en-GB" sz="32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GB" sz="3200" dirty="0" err="1">
                <a:solidFill>
                  <a:schemeClr val="tx2">
                    <a:lumMod val="50000"/>
                  </a:schemeClr>
                </a:solidFill>
              </a:rPr>
              <a:t>Sorn</a:t>
            </a:r>
            <a:r>
              <a:rPr lang="en-GB" sz="3200" dirty="0">
                <a:solidFill>
                  <a:schemeClr val="tx2">
                    <a:lumMod val="50000"/>
                  </a:schemeClr>
                </a:solidFill>
              </a:rPr>
              <a:t> &amp; </a:t>
            </a:r>
            <a:r>
              <a:rPr lang="en-GB" sz="3200" dirty="0" err="1">
                <a:solidFill>
                  <a:schemeClr val="tx2">
                    <a:lumMod val="50000"/>
                  </a:schemeClr>
                </a:solidFill>
              </a:rPr>
              <a:t>Kintour</a:t>
            </a:r>
            <a:r>
              <a:rPr lang="en-GB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4608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3999" cy="6857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/>
          <a:lstStyle/>
          <a:p>
            <a:r>
              <a:rPr lang="en-GB" b="1" dirty="0">
                <a:solidFill>
                  <a:srgbClr val="FFC000"/>
                </a:solidFill>
              </a:rPr>
              <a:t>NEPS 2019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1C0A50F-AC3B-4A00-9D5E-A9B9101D9BE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53455637"/>
              </p:ext>
            </p:extLst>
          </p:nvPr>
        </p:nvGraphicFramePr>
        <p:xfrm>
          <a:off x="539552" y="1097358"/>
          <a:ext cx="8147248" cy="5590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76437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863600"/>
          </a:xfrm>
        </p:spPr>
        <p:txBody>
          <a:bodyPr/>
          <a:lstStyle/>
          <a:p>
            <a:r>
              <a:rPr lang="en-GB" b="1" u="sng" dirty="0">
                <a:solidFill>
                  <a:schemeClr val="tx1"/>
                </a:solidFill>
              </a:rPr>
              <a:t>AFT Biologists Report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980728"/>
            <a:ext cx="8424936" cy="554389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800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GB" sz="2800" dirty="0">
                <a:solidFill>
                  <a:srgbClr val="FFFF00"/>
                </a:solidFill>
              </a:rPr>
              <a:t>Adult salmon abundance; </a:t>
            </a:r>
            <a:r>
              <a:rPr lang="en-GB" sz="2800" dirty="0"/>
              <a:t>conservation regulations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FFFF00"/>
                </a:solidFill>
              </a:rPr>
              <a:t>Juvenile populations; </a:t>
            </a:r>
            <a:r>
              <a:rPr lang="en-GB" sz="2800" dirty="0"/>
              <a:t>electrofishing, NEPS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FFFF00"/>
                </a:solidFill>
              </a:rPr>
              <a:t>Smolt projects; </a:t>
            </a:r>
            <a:r>
              <a:rPr lang="en-GB" sz="2800" dirty="0"/>
              <a:t>Marine</a:t>
            </a:r>
            <a:r>
              <a:rPr lang="en-GB" sz="2800" dirty="0">
                <a:solidFill>
                  <a:srgbClr val="FFFF00"/>
                </a:solidFill>
              </a:rPr>
              <a:t> </a:t>
            </a:r>
            <a:r>
              <a:rPr lang="en-GB" sz="2800" dirty="0"/>
              <a:t>Survival &amp; Migration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FFFF00"/>
                </a:solidFill>
              </a:rPr>
              <a:t>Local marine pressures; </a:t>
            </a:r>
            <a:r>
              <a:rPr lang="en-GB" sz="2800" dirty="0"/>
              <a:t>Aquaculture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FFFF00"/>
                </a:solidFill>
              </a:rPr>
              <a:t>Freshwater Habitat</a:t>
            </a:r>
            <a:r>
              <a:rPr lang="en-GB" sz="2800" dirty="0"/>
              <a:t>; Habitat, Water Temperature &amp; Nutrient projects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FFFF00"/>
                </a:solidFill>
              </a:rPr>
              <a:t>Other activities; </a:t>
            </a:r>
          </a:p>
          <a:p>
            <a:pPr marL="0" indent="0">
              <a:buNone/>
            </a:pPr>
            <a:r>
              <a:rPr lang="en-GB" sz="2800" dirty="0"/>
              <a:t>Contracts</a:t>
            </a:r>
          </a:p>
          <a:p>
            <a:pPr marL="0" indent="0">
              <a:buNone/>
            </a:pPr>
            <a:r>
              <a:rPr lang="en-GB" sz="2800" dirty="0"/>
              <a:t>Outreach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endParaRPr lang="en-GB" dirty="0">
              <a:solidFill>
                <a:schemeClr val="tx1">
                  <a:lumMod val="95000"/>
                </a:schemeClr>
              </a:solidFill>
            </a:endParaRPr>
          </a:p>
          <a:p>
            <a:pPr>
              <a:buNone/>
            </a:pPr>
            <a:endParaRPr lang="en-GB" sz="2800" dirty="0"/>
          </a:p>
          <a:p>
            <a:endParaRPr lang="en-GB" sz="2800" dirty="0"/>
          </a:p>
          <a:p>
            <a:pPr>
              <a:buFont typeface="Wingdings" pitchFamily="2" charset="2"/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16734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3999" cy="6857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/>
          <a:lstStyle/>
          <a:p>
            <a:r>
              <a:rPr lang="en-GB" b="1" dirty="0">
                <a:solidFill>
                  <a:srgbClr val="FFC000"/>
                </a:solidFill>
              </a:rPr>
              <a:t>NEPS 2019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1D90B5E-78AF-46DA-BFFA-8139D79AAF9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52233968"/>
              </p:ext>
            </p:extLst>
          </p:nvPr>
        </p:nvGraphicFramePr>
        <p:xfrm>
          <a:off x="457200" y="1124744"/>
          <a:ext cx="8075240" cy="5427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6359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3999" cy="6857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/>
          <a:lstStyle/>
          <a:p>
            <a:r>
              <a:rPr lang="en-GB" b="1" dirty="0">
                <a:solidFill>
                  <a:srgbClr val="FFC000"/>
                </a:solidFill>
              </a:rPr>
              <a:t>NEPS 2019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01D5028-1AD4-4253-854A-EA55B4CFE2B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73122622"/>
              </p:ext>
            </p:extLst>
          </p:nvPr>
        </p:nvGraphicFramePr>
        <p:xfrm>
          <a:off x="457200" y="1268760"/>
          <a:ext cx="822960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47838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3999" cy="6857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/>
          <a:lstStyle/>
          <a:p>
            <a:r>
              <a:rPr lang="en-GB" b="1" dirty="0">
                <a:solidFill>
                  <a:srgbClr val="FFC000"/>
                </a:solidFill>
              </a:rPr>
              <a:t>NEPS 2019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E6BE70F-8B9D-461D-B9C5-9D7F2BE8DAF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08479637"/>
              </p:ext>
            </p:extLst>
          </p:nvPr>
        </p:nvGraphicFramePr>
        <p:xfrm>
          <a:off x="323528" y="1097358"/>
          <a:ext cx="8661648" cy="5427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6304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9" y="28046"/>
            <a:ext cx="4512501" cy="2538281"/>
          </a:xfrm>
          <a:prstGeom prst="rect">
            <a:avLst/>
          </a:prstGeom>
          <a:ln w="412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824" y="2964"/>
            <a:ext cx="4611176" cy="3458382"/>
          </a:xfrm>
          <a:prstGeom prst="rect">
            <a:avLst/>
          </a:prstGeom>
          <a:ln w="47625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452" y="128885"/>
            <a:ext cx="7872004" cy="720080"/>
          </a:xfrm>
        </p:spPr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FRESHWATER HABITAT 2019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7F7142-C2CE-48DB-9353-4662A3285E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0" y="2189243"/>
            <a:ext cx="4512499" cy="2538280"/>
          </a:xfrm>
          <a:prstGeom prst="rect">
            <a:avLst/>
          </a:prstGeom>
          <a:ln w="47625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8580F9-D709-4922-B158-C54D8E5B5E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823" y="3458383"/>
            <a:ext cx="4611177" cy="3371571"/>
          </a:xfrm>
          <a:prstGeom prst="rect">
            <a:avLst/>
          </a:prstGeom>
          <a:ln w="47625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247341-491B-418C-BB5D-543B3FB2D0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5" y="4331192"/>
            <a:ext cx="4519764" cy="254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659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49E6014-0926-4D96-AB8E-E174F85DB1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41" y="1287883"/>
            <a:ext cx="8778718" cy="523746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3244" cy="648072"/>
          </a:xfrm>
        </p:spPr>
        <p:txBody>
          <a:bodyPr/>
          <a:lstStyle/>
          <a:p>
            <a:r>
              <a:rPr lang="en-GB" sz="3600" dirty="0">
                <a:solidFill>
                  <a:srgbClr val="FFC000"/>
                </a:solidFill>
              </a:rPr>
              <a:t>Increasing fry production</a:t>
            </a:r>
            <a:r>
              <a:rPr lang="en-GB" sz="3600" b="1" dirty="0">
                <a:solidFill>
                  <a:srgbClr val="FFC000"/>
                </a:solidFill>
              </a:rPr>
              <a:t>; </a:t>
            </a:r>
            <a:br>
              <a:rPr lang="en-GB" sz="3600" b="1" dirty="0">
                <a:solidFill>
                  <a:srgbClr val="FFC000"/>
                </a:solidFill>
              </a:rPr>
            </a:br>
            <a:r>
              <a:rPr lang="en-GB" sz="3600" b="1" dirty="0">
                <a:solidFill>
                  <a:srgbClr val="FFC000"/>
                </a:solidFill>
              </a:rPr>
              <a:t>Nutrient project</a:t>
            </a:r>
          </a:p>
        </p:txBody>
      </p:sp>
      <p:sp>
        <p:nvSpPr>
          <p:cNvPr id="8" name="AutoShape 2" descr="Image result for picture of atlantic salmon hatchery">
            <a:extLst>
              <a:ext uri="{FF2B5EF4-FFF2-40B4-BE49-F238E27FC236}">
                <a16:creationId xmlns:a16="http://schemas.microsoft.com/office/drawing/2014/main" id="{BFB4738B-5569-4626-BD4F-F1A5D984B1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2758" y="2566988"/>
            <a:ext cx="4887006" cy="367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367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49E6014-0926-4D96-AB8E-E174F85DB1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41" y="1287883"/>
            <a:ext cx="8778718" cy="523746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3244" cy="648072"/>
          </a:xfrm>
        </p:spPr>
        <p:txBody>
          <a:bodyPr/>
          <a:lstStyle/>
          <a:p>
            <a:r>
              <a:rPr lang="en-GB" sz="3600" dirty="0">
                <a:solidFill>
                  <a:srgbClr val="FFC000"/>
                </a:solidFill>
              </a:rPr>
              <a:t>Increasing fry production</a:t>
            </a:r>
            <a:r>
              <a:rPr lang="en-GB" sz="3600" b="1" dirty="0">
                <a:solidFill>
                  <a:srgbClr val="FFC000"/>
                </a:solidFill>
              </a:rPr>
              <a:t>; </a:t>
            </a:r>
            <a:br>
              <a:rPr lang="en-GB" sz="3600" b="1" dirty="0">
                <a:solidFill>
                  <a:srgbClr val="FFC000"/>
                </a:solidFill>
              </a:rPr>
            </a:br>
            <a:r>
              <a:rPr lang="en-GB" sz="3600" b="1" dirty="0">
                <a:solidFill>
                  <a:srgbClr val="FFC000"/>
                </a:solidFill>
              </a:rPr>
              <a:t>Nutrient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8075240" cy="5237460"/>
          </a:xfrm>
        </p:spPr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Decrease in nutrient export from marine sources; fish carcasses</a:t>
            </a:r>
          </a:p>
          <a:p>
            <a:r>
              <a:rPr lang="en-GB" dirty="0">
                <a:solidFill>
                  <a:srgbClr val="FFC000"/>
                </a:solidFill>
              </a:rPr>
              <a:t>Low productivity catchments</a:t>
            </a:r>
          </a:p>
          <a:p>
            <a:r>
              <a:rPr lang="en-GB" dirty="0">
                <a:solidFill>
                  <a:srgbClr val="FFC000"/>
                </a:solidFill>
              </a:rPr>
              <a:t>Land-use</a:t>
            </a:r>
          </a:p>
          <a:p>
            <a:pPr marL="0" indent="0">
              <a:buNone/>
            </a:pPr>
            <a:endParaRPr lang="en-GB" dirty="0">
              <a:solidFill>
                <a:srgbClr val="FFC000"/>
              </a:solidFill>
            </a:endParaRPr>
          </a:p>
          <a:p>
            <a:r>
              <a:rPr lang="en-GB" dirty="0">
                <a:solidFill>
                  <a:srgbClr val="FFC000"/>
                </a:solidFill>
              </a:rPr>
              <a:t>Addition of nutrients (spring 2019)</a:t>
            </a:r>
          </a:p>
          <a:p>
            <a:r>
              <a:rPr lang="en-GB" dirty="0">
                <a:solidFill>
                  <a:srgbClr val="FFC000"/>
                </a:solidFill>
              </a:rPr>
              <a:t>Fry sampling (summer 2019)</a:t>
            </a:r>
          </a:p>
          <a:p>
            <a:r>
              <a:rPr lang="en-GB" dirty="0">
                <a:solidFill>
                  <a:srgbClr val="FFC000"/>
                </a:solidFill>
              </a:rPr>
              <a:t>Water of </a:t>
            </a:r>
            <a:r>
              <a:rPr lang="en-GB" dirty="0" err="1">
                <a:solidFill>
                  <a:srgbClr val="FFC000"/>
                </a:solidFill>
              </a:rPr>
              <a:t>Tulla</a:t>
            </a:r>
            <a:endParaRPr lang="en-GB" dirty="0">
              <a:solidFill>
                <a:srgbClr val="FFC000"/>
              </a:solidFill>
            </a:endParaRPr>
          </a:p>
          <a:p>
            <a:r>
              <a:rPr lang="en-GB" dirty="0">
                <a:solidFill>
                  <a:srgbClr val="FFC000"/>
                </a:solidFill>
              </a:rPr>
              <a:t>R. </a:t>
            </a:r>
            <a:r>
              <a:rPr lang="en-GB" dirty="0" err="1">
                <a:solidFill>
                  <a:srgbClr val="FFC000"/>
                </a:solidFill>
              </a:rPr>
              <a:t>Creran</a:t>
            </a:r>
            <a:endParaRPr lang="en-GB" dirty="0">
              <a:solidFill>
                <a:srgbClr val="FFC000"/>
              </a:solidFill>
            </a:endParaRPr>
          </a:p>
          <a:p>
            <a:r>
              <a:rPr lang="en-GB" dirty="0">
                <a:solidFill>
                  <a:srgbClr val="FFC000"/>
                </a:solidFill>
              </a:rPr>
              <a:t>River Fyne / R. Kinglas</a:t>
            </a:r>
          </a:p>
          <a:p>
            <a:pPr marL="0" indent="0">
              <a:buNone/>
            </a:pPr>
            <a:endParaRPr lang="en-GB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8" name="AutoShape 2" descr="Image result for picture of atlantic salmon hatchery">
            <a:extLst>
              <a:ext uri="{FF2B5EF4-FFF2-40B4-BE49-F238E27FC236}">
                <a16:creationId xmlns:a16="http://schemas.microsoft.com/office/drawing/2014/main" id="{BFB4738B-5569-4626-BD4F-F1A5D984B1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2758" y="2566988"/>
            <a:ext cx="4887006" cy="367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5376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3244" cy="648072"/>
          </a:xfrm>
        </p:spPr>
        <p:txBody>
          <a:bodyPr/>
          <a:lstStyle/>
          <a:p>
            <a:r>
              <a:rPr lang="en-GB" sz="3600" dirty="0">
                <a:solidFill>
                  <a:srgbClr val="FFC000"/>
                </a:solidFill>
              </a:rPr>
              <a:t>Water of </a:t>
            </a:r>
            <a:r>
              <a:rPr lang="en-GB" sz="3600" dirty="0" err="1">
                <a:solidFill>
                  <a:srgbClr val="FFC000"/>
                </a:solidFill>
              </a:rPr>
              <a:t>Tulla</a:t>
            </a:r>
            <a:r>
              <a:rPr lang="en-GB" sz="3600" b="1" dirty="0">
                <a:solidFill>
                  <a:srgbClr val="FFC000"/>
                </a:solidFill>
              </a:rPr>
              <a:t>; </a:t>
            </a:r>
            <a:br>
              <a:rPr lang="en-GB" sz="3600" b="1" dirty="0">
                <a:solidFill>
                  <a:srgbClr val="FFC000"/>
                </a:solidFill>
              </a:rPr>
            </a:br>
            <a:r>
              <a:rPr lang="en-GB" sz="3600" b="1" dirty="0">
                <a:solidFill>
                  <a:srgbClr val="FFC000"/>
                </a:solidFill>
              </a:rPr>
              <a:t>Nutrient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7499176" cy="4661396"/>
          </a:xfrm>
        </p:spPr>
        <p:txBody>
          <a:bodyPr/>
          <a:lstStyle/>
          <a:p>
            <a:pPr marL="0" indent="0">
              <a:buNone/>
            </a:pPr>
            <a:endParaRPr lang="en-GB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8" name="AutoShape 2" descr="Image result for picture of atlantic salmon hatchery">
            <a:extLst>
              <a:ext uri="{FF2B5EF4-FFF2-40B4-BE49-F238E27FC236}">
                <a16:creationId xmlns:a16="http://schemas.microsoft.com/office/drawing/2014/main" id="{BFB4738B-5569-4626-BD4F-F1A5D984B1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2758" y="2566988"/>
            <a:ext cx="4887006" cy="367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2DA8FF2-A2F8-4DBD-8773-271B15FAFE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4728500"/>
              </p:ext>
            </p:extLst>
          </p:nvPr>
        </p:nvGraphicFramePr>
        <p:xfrm>
          <a:off x="457200" y="1575916"/>
          <a:ext cx="8229600" cy="4930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44312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3244" cy="648072"/>
          </a:xfrm>
        </p:spPr>
        <p:txBody>
          <a:bodyPr/>
          <a:lstStyle/>
          <a:p>
            <a:r>
              <a:rPr lang="en-GB" sz="3600" dirty="0">
                <a:solidFill>
                  <a:srgbClr val="FFC000"/>
                </a:solidFill>
              </a:rPr>
              <a:t>River </a:t>
            </a:r>
            <a:r>
              <a:rPr lang="en-GB" sz="3600" dirty="0" err="1">
                <a:solidFill>
                  <a:srgbClr val="FFC000"/>
                </a:solidFill>
              </a:rPr>
              <a:t>Creran</a:t>
            </a:r>
            <a:r>
              <a:rPr lang="en-GB" sz="3600" b="1" dirty="0">
                <a:solidFill>
                  <a:srgbClr val="FFC000"/>
                </a:solidFill>
              </a:rPr>
              <a:t>; </a:t>
            </a:r>
            <a:br>
              <a:rPr lang="en-GB" sz="3600" b="1" dirty="0">
                <a:solidFill>
                  <a:srgbClr val="FFC000"/>
                </a:solidFill>
              </a:rPr>
            </a:br>
            <a:r>
              <a:rPr lang="en-GB" sz="3600" b="1" dirty="0">
                <a:solidFill>
                  <a:srgbClr val="FFC000"/>
                </a:solidFill>
              </a:rPr>
              <a:t>Nutrient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7499176" cy="4661396"/>
          </a:xfrm>
        </p:spPr>
        <p:txBody>
          <a:bodyPr/>
          <a:lstStyle/>
          <a:p>
            <a:pPr marL="0" indent="0">
              <a:buNone/>
            </a:pPr>
            <a:endParaRPr lang="en-GB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8" name="AutoShape 2" descr="Image result for picture of atlantic salmon hatchery">
            <a:extLst>
              <a:ext uri="{FF2B5EF4-FFF2-40B4-BE49-F238E27FC236}">
                <a16:creationId xmlns:a16="http://schemas.microsoft.com/office/drawing/2014/main" id="{BFB4738B-5569-4626-BD4F-F1A5D984B1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2758" y="2566988"/>
            <a:ext cx="4887006" cy="367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A0A4C77-1A04-4A30-8345-D4EEF4356F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0569763"/>
              </p:ext>
            </p:extLst>
          </p:nvPr>
        </p:nvGraphicFramePr>
        <p:xfrm>
          <a:off x="611560" y="1575916"/>
          <a:ext cx="7699682" cy="4661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6327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863600"/>
          </a:xfrm>
        </p:spPr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AFT Summary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196752"/>
            <a:ext cx="8784976" cy="5327873"/>
          </a:xfrm>
        </p:spPr>
        <p:txBody>
          <a:bodyPr/>
          <a:lstStyle/>
          <a:p>
            <a:pPr>
              <a:buNone/>
            </a:pPr>
            <a:r>
              <a:rPr lang="en-GB" sz="2800" dirty="0">
                <a:solidFill>
                  <a:srgbClr val="FFFF00"/>
                </a:solidFill>
              </a:rPr>
              <a:t>Unprecedented </a:t>
            </a:r>
            <a:r>
              <a:rPr lang="en-GB" sz="2800" dirty="0"/>
              <a:t>decline in numbers of wild Atlantic salmon in recent years. 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FFFF00"/>
                </a:solidFill>
              </a:rPr>
              <a:t>Survival at sea </a:t>
            </a:r>
            <a:r>
              <a:rPr lang="en-GB" sz="2800" dirty="0"/>
              <a:t>may improve with next cooling phase (AMO) ; Food availability, competition &amp; predation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FFFF00"/>
                </a:solidFill>
              </a:rPr>
              <a:t>Aquaculture </a:t>
            </a:r>
            <a:r>
              <a:rPr lang="en-GB" sz="2800" dirty="0"/>
              <a:t>Sea lice / escapes remain as potential threats;  Drivers for Environmental Monitoring Plans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FFFF00"/>
                </a:solidFill>
              </a:rPr>
              <a:t>In-river juvenile populations </a:t>
            </a:r>
            <a:r>
              <a:rPr lang="en-GB" sz="2800" dirty="0"/>
              <a:t>have declined but have capacity to recover; monitoring &amp; reporting required 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FFFF00"/>
                </a:solidFill>
              </a:rPr>
              <a:t>Future focus; </a:t>
            </a:r>
            <a:r>
              <a:rPr lang="en-GB" sz="2800" dirty="0"/>
              <a:t>Informing agencies, developing EMPs &amp; maximising smolt production and survival</a:t>
            </a:r>
          </a:p>
          <a:p>
            <a:pPr marL="0" indent="0">
              <a:buNone/>
            </a:pPr>
            <a:endParaRPr lang="en-GB" sz="2800" dirty="0"/>
          </a:p>
          <a:p>
            <a:endParaRPr lang="en-GB" dirty="0">
              <a:solidFill>
                <a:schemeClr val="tx1">
                  <a:lumMod val="95000"/>
                </a:schemeClr>
              </a:solidFill>
            </a:endParaRPr>
          </a:p>
          <a:p>
            <a:pPr>
              <a:buNone/>
            </a:pPr>
            <a:endParaRPr lang="en-GB" sz="2800" dirty="0"/>
          </a:p>
          <a:p>
            <a:endParaRPr lang="en-GB" sz="2800" dirty="0"/>
          </a:p>
          <a:p>
            <a:pPr>
              <a:buFont typeface="Wingdings" pitchFamily="2" charset="2"/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27465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:\AFT Files\PROJECTS\Active Projects\RAFTS Active Projects\Aquaculture Mitigation Project\Dunstaffnage 2012 may\P517002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255235"/>
            <a:ext cx="8552166" cy="641412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91815"/>
          </a:xfrm>
        </p:spPr>
        <p:txBody>
          <a:bodyPr/>
          <a:lstStyle/>
          <a:p>
            <a:r>
              <a:rPr lang="en-GB" sz="2800" b="1" dirty="0">
                <a:solidFill>
                  <a:srgbClr val="FFFF00"/>
                </a:solidFill>
                <a:effectLst/>
              </a:rPr>
              <a:t>Thank you for your support</a:t>
            </a:r>
            <a:endParaRPr lang="en-GB" sz="2800" dirty="0">
              <a:solidFill>
                <a:schemeClr val="folHlink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539552" y="928670"/>
            <a:ext cx="8209284" cy="1285884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endParaRPr lang="en-GB" sz="28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sz="2800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endParaRPr lang="en-GB" sz="18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988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8809F42-884E-421E-8BEA-D3477BA8D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954051"/>
            <a:ext cx="13852704" cy="69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3FDE558-C621-439B-A0F6-FF7E478EC0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1417618"/>
              </p:ext>
            </p:extLst>
          </p:nvPr>
        </p:nvGraphicFramePr>
        <p:xfrm>
          <a:off x="323528" y="260648"/>
          <a:ext cx="8424936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1571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5C52B93-F417-44EC-9AC9-AD9272A0EC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393333"/>
              </p:ext>
            </p:extLst>
          </p:nvPr>
        </p:nvGraphicFramePr>
        <p:xfrm>
          <a:off x="251520" y="332656"/>
          <a:ext cx="8712968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8753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E682843-C77B-4FA3-A243-9D222A1CB8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1458560"/>
              </p:ext>
            </p:extLst>
          </p:nvPr>
        </p:nvGraphicFramePr>
        <p:xfrm>
          <a:off x="323528" y="476672"/>
          <a:ext cx="396044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28A40F4-A50B-429D-8BE3-96BE85D229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7705269"/>
              </p:ext>
            </p:extLst>
          </p:nvPr>
        </p:nvGraphicFramePr>
        <p:xfrm>
          <a:off x="323528" y="3426906"/>
          <a:ext cx="381642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9A9AABD-6A43-4038-96B5-86DF608193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0349587"/>
              </p:ext>
            </p:extLst>
          </p:nvPr>
        </p:nvGraphicFramePr>
        <p:xfrm>
          <a:off x="4536722" y="2055306"/>
          <a:ext cx="406772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82644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DDA9AC2-281C-4932-BFAB-2CE4A8EF8AE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01" y="-17327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/>
          <a:lstStyle/>
          <a:p>
            <a:r>
              <a:rPr lang="en-GB" dirty="0"/>
              <a:t>Conservation 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1" y="1052736"/>
            <a:ext cx="8720577" cy="5472608"/>
          </a:xfrm>
        </p:spPr>
        <p:txBody>
          <a:bodyPr/>
          <a:lstStyle/>
          <a:p>
            <a:r>
              <a:rPr lang="en-GB" sz="3200" dirty="0">
                <a:solidFill>
                  <a:srgbClr val="FFC000"/>
                </a:solidFill>
              </a:rPr>
              <a:t>Salmon Conservation Limits set by Marine Scotland Science</a:t>
            </a:r>
          </a:p>
          <a:p>
            <a:r>
              <a:rPr lang="en-GB" sz="3200" dirty="0"/>
              <a:t>All Argyll mainland Grade 3 based on;     </a:t>
            </a:r>
          </a:p>
          <a:p>
            <a:r>
              <a:rPr lang="en-GB" sz="2400" dirty="0"/>
              <a:t>Counter data </a:t>
            </a:r>
            <a:r>
              <a:rPr lang="en-GB" sz="2400" dirty="0">
                <a:solidFill>
                  <a:srgbClr val="FFC000"/>
                </a:solidFill>
              </a:rPr>
              <a:t>(Amalgamated), </a:t>
            </a:r>
            <a:r>
              <a:rPr lang="en-GB" sz="2400" dirty="0"/>
              <a:t>Fishery exploitation </a:t>
            </a:r>
            <a:r>
              <a:rPr lang="en-GB" sz="2400" dirty="0">
                <a:solidFill>
                  <a:srgbClr val="FFC000"/>
                </a:solidFill>
              </a:rPr>
              <a:t>(too low) </a:t>
            </a:r>
          </a:p>
          <a:p>
            <a:r>
              <a:rPr lang="en-GB" sz="2400" dirty="0"/>
              <a:t>Egg deposition </a:t>
            </a:r>
            <a:r>
              <a:rPr lang="en-GB" sz="2400" dirty="0">
                <a:solidFill>
                  <a:srgbClr val="FFC000"/>
                </a:solidFill>
              </a:rPr>
              <a:t>(estimate), </a:t>
            </a:r>
            <a:r>
              <a:rPr lang="en-GB" sz="2400" dirty="0"/>
              <a:t>Fecundity </a:t>
            </a:r>
            <a:r>
              <a:rPr lang="en-GB" sz="2400" dirty="0">
                <a:solidFill>
                  <a:srgbClr val="FFC000"/>
                </a:solidFill>
              </a:rPr>
              <a:t>(unknown)</a:t>
            </a:r>
          </a:p>
          <a:p>
            <a:r>
              <a:rPr lang="en-GB" sz="2400" dirty="0"/>
              <a:t>Size of catchment </a:t>
            </a:r>
            <a:r>
              <a:rPr lang="en-GB" sz="2400" dirty="0">
                <a:solidFill>
                  <a:srgbClr val="FFC000"/>
                </a:solidFill>
              </a:rPr>
              <a:t>(under review), </a:t>
            </a:r>
            <a:r>
              <a:rPr lang="en-GB" sz="2400" dirty="0"/>
              <a:t>Grilse error </a:t>
            </a:r>
            <a:r>
              <a:rPr lang="en-GB" sz="2400" dirty="0">
                <a:solidFill>
                  <a:srgbClr val="FFC000"/>
                </a:solidFill>
              </a:rPr>
              <a:t>(unknown)</a:t>
            </a:r>
          </a:p>
          <a:p>
            <a:r>
              <a:rPr lang="en-GB" sz="2400" dirty="0"/>
              <a:t>Sex ratio </a:t>
            </a:r>
            <a:r>
              <a:rPr lang="en-GB" sz="2400" dirty="0">
                <a:solidFill>
                  <a:srgbClr val="FFC000"/>
                </a:solidFill>
              </a:rPr>
              <a:t>(unknown), </a:t>
            </a:r>
            <a:r>
              <a:rPr lang="en-GB" sz="2400" dirty="0"/>
              <a:t>River Flows </a:t>
            </a:r>
            <a:r>
              <a:rPr lang="en-GB" sz="2400" dirty="0">
                <a:solidFill>
                  <a:srgbClr val="FFC000"/>
                </a:solidFill>
              </a:rPr>
              <a:t>(to be confirmed)</a:t>
            </a:r>
          </a:p>
          <a:p>
            <a:r>
              <a:rPr lang="en-GB" sz="3200" dirty="0">
                <a:solidFill>
                  <a:srgbClr val="FFC000"/>
                </a:solidFill>
              </a:rPr>
              <a:t>AFT committed resources to provide electrofishing data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13483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Conservation limits 2019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2B6C267-1BD3-4AE3-8A90-EA0EFBED9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747326"/>
              </p:ext>
            </p:extLst>
          </p:nvPr>
        </p:nvGraphicFramePr>
        <p:xfrm>
          <a:off x="251520" y="1196752"/>
          <a:ext cx="8661646" cy="53285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2529">
                  <a:extLst>
                    <a:ext uri="{9D8B030D-6E8A-4147-A177-3AD203B41FA5}">
                      <a16:colId xmlns:a16="http://schemas.microsoft.com/office/drawing/2014/main" val="3467439444"/>
                    </a:ext>
                  </a:extLst>
                </a:gridCol>
                <a:gridCol w="1229352">
                  <a:extLst>
                    <a:ext uri="{9D8B030D-6E8A-4147-A177-3AD203B41FA5}">
                      <a16:colId xmlns:a16="http://schemas.microsoft.com/office/drawing/2014/main" val="4272861862"/>
                    </a:ext>
                  </a:extLst>
                </a:gridCol>
                <a:gridCol w="5935261">
                  <a:extLst>
                    <a:ext uri="{9D8B030D-6E8A-4147-A177-3AD203B41FA5}">
                      <a16:colId xmlns:a16="http://schemas.microsoft.com/office/drawing/2014/main" val="3083915760"/>
                    </a:ext>
                  </a:extLst>
                </a:gridCol>
                <a:gridCol w="634504">
                  <a:extLst>
                    <a:ext uri="{9D8B030D-6E8A-4147-A177-3AD203B41FA5}">
                      <a16:colId xmlns:a16="http://schemas.microsoft.com/office/drawing/2014/main" val="3993849510"/>
                    </a:ext>
                  </a:extLst>
                </a:gridCol>
              </a:tblGrid>
              <a:tr h="99257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Category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423" marR="9423" marT="9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Probability of Meeting CL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423" marR="9423" marT="9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Advice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423" marR="9423" marT="9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No. Rivers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423" marR="9423" marT="9423" marB="0" anchor="ctr"/>
                </a:tc>
                <a:extLst>
                  <a:ext uri="{0D108BD9-81ED-4DB2-BD59-A6C34878D82A}">
                    <a16:rowId xmlns:a16="http://schemas.microsoft.com/office/drawing/2014/main" val="2092491551"/>
                  </a:ext>
                </a:extLst>
              </a:tr>
              <a:tr h="138375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</a:rPr>
                        <a:t>1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423" marR="9423" marT="94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At least 80%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423" marR="9423" marT="94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effectLst/>
                        </a:rPr>
                        <a:t>Exploitation is sustainable therefore no additional management action is currently required. This recognises the effectiveness of existing non-statutory local management interventions.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423" marR="9423" marT="9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</a:rPr>
                        <a:t>1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423" marR="9423" marT="9423" marB="0" anchor="ctr"/>
                </a:tc>
                <a:extLst>
                  <a:ext uri="{0D108BD9-81ED-4DB2-BD59-A6C34878D82A}">
                    <a16:rowId xmlns:a16="http://schemas.microsoft.com/office/drawing/2014/main" val="1867044072"/>
                  </a:ext>
                </a:extLst>
              </a:tr>
              <a:tr h="147613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</a:rPr>
                        <a:t>2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423" marR="9423" marT="94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60-80%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423" marR="9423" marT="94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effectLst/>
                        </a:rPr>
                        <a:t>Management action is necessary to reduce exploitation: catch and release should be promoted strongly in the first instance. The need for mandatory catch and release will be reviewed annually.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423" marR="9423" marT="9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</a:rPr>
                        <a:t>3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423" marR="9423" marT="9423" marB="0" anchor="ctr"/>
                </a:tc>
                <a:extLst>
                  <a:ext uri="{0D108BD9-81ED-4DB2-BD59-A6C34878D82A}">
                    <a16:rowId xmlns:a16="http://schemas.microsoft.com/office/drawing/2014/main" val="3352601485"/>
                  </a:ext>
                </a:extLst>
              </a:tr>
              <a:tr h="147613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</a:rPr>
                        <a:t>3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423" marR="9423" marT="94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Less than 60%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423" marR="9423" marT="94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effectLst/>
                        </a:rPr>
                        <a:t>Exploitation is unsustainable therefore management actions required to reduce exploitation for 1 year i.e. mandatory catch and release (all methods). 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423" marR="9423" marT="9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</a:rPr>
                        <a:t>23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423" marR="9423" marT="9423" marB="0" anchor="ctr"/>
                </a:tc>
                <a:extLst>
                  <a:ext uri="{0D108BD9-81ED-4DB2-BD59-A6C34878D82A}">
                    <a16:rowId xmlns:a16="http://schemas.microsoft.com/office/drawing/2014/main" val="986272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824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1085784"/>
            <a:ext cx="8827944" cy="5590311"/>
          </a:xfrm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Post-smolt sea survival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7499176" cy="4539208"/>
          </a:xfrm>
        </p:spPr>
        <p:txBody>
          <a:bodyPr/>
          <a:lstStyle/>
          <a:p>
            <a:pPr marL="0" indent="0">
              <a:buNone/>
            </a:pPr>
            <a:endParaRPr lang="en-GB" b="1" dirty="0">
              <a:solidFill>
                <a:srgbClr val="002060"/>
              </a:solidFill>
            </a:endParaRPr>
          </a:p>
          <a:p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143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1085784"/>
            <a:ext cx="8827944" cy="5590311"/>
          </a:xfrm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97144"/>
          </a:xfrm>
        </p:spPr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Post-smolt sea survival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7499176" cy="4539208"/>
          </a:xfrm>
        </p:spPr>
        <p:txBody>
          <a:bodyPr/>
          <a:lstStyle/>
          <a:p>
            <a:endParaRPr lang="en-GB" b="1" dirty="0">
              <a:solidFill>
                <a:srgbClr val="002060"/>
              </a:solidFill>
            </a:endParaRPr>
          </a:p>
          <a:p>
            <a:r>
              <a:rPr lang="en-GB" b="1" dirty="0">
                <a:solidFill>
                  <a:srgbClr val="002060"/>
                </a:solidFill>
              </a:rPr>
              <a:t>Sea trout sea  lice burdens (FMS); </a:t>
            </a:r>
            <a:r>
              <a:rPr lang="en-GB" dirty="0">
                <a:solidFill>
                  <a:srgbClr val="FFC000"/>
                </a:solidFill>
              </a:rPr>
              <a:t>Sampling at 5 sites annually  in spring</a:t>
            </a:r>
          </a:p>
          <a:p>
            <a:r>
              <a:rPr lang="en-GB" b="1" dirty="0">
                <a:solidFill>
                  <a:srgbClr val="002060"/>
                </a:solidFill>
              </a:rPr>
              <a:t>Sea survival of salmon smolts (PIT Tagging) on River Awe ; </a:t>
            </a:r>
            <a:r>
              <a:rPr lang="en-GB" dirty="0">
                <a:solidFill>
                  <a:srgbClr val="FFC000"/>
                </a:solidFill>
              </a:rPr>
              <a:t>2016-19 &gt; 7,000 smolts tagged</a:t>
            </a:r>
          </a:p>
          <a:p>
            <a:r>
              <a:rPr lang="en-GB" b="1" dirty="0">
                <a:solidFill>
                  <a:srgbClr val="002060"/>
                </a:solidFill>
              </a:rPr>
              <a:t>   West Coast Smolt Tracking; </a:t>
            </a:r>
            <a:r>
              <a:rPr lang="en-GB" dirty="0">
                <a:solidFill>
                  <a:srgbClr val="FFC000"/>
                </a:solidFill>
              </a:rPr>
              <a:t>Potential for smolt migration tracking through inshore waters </a:t>
            </a:r>
          </a:p>
          <a:p>
            <a:endParaRPr lang="en-GB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rgbClr val="002060"/>
              </a:solidFill>
            </a:endParaRPr>
          </a:p>
          <a:p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910372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ED28C5BE0BA740A7DB66913B90D223" ma:contentTypeVersion="8" ma:contentTypeDescription="Create a new document." ma:contentTypeScope="" ma:versionID="0e61acbf40e51a0610593a244035778a">
  <xsd:schema xmlns:xsd="http://www.w3.org/2001/XMLSchema" xmlns:xs="http://www.w3.org/2001/XMLSchema" xmlns:p="http://schemas.microsoft.com/office/2006/metadata/properties" xmlns:ns2="6fb51240-aa08-4d19-875f-5534387e6bc7" targetNamespace="http://schemas.microsoft.com/office/2006/metadata/properties" ma:root="true" ma:fieldsID="6b43007e8398c068390ac9ad2e969415" ns2:_="">
    <xsd:import namespace="6fb51240-aa08-4d19-875f-5534387e6b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b51240-aa08-4d19-875f-5534387e6b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2DBB20B-B732-4242-942F-9E38A7F4ED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16F192-F6A7-4B73-8F0A-0EEA2BF39A19}"/>
</file>

<file path=customXml/itemProps3.xml><?xml version="1.0" encoding="utf-8"?>
<ds:datastoreItem xmlns:ds="http://schemas.openxmlformats.org/officeDocument/2006/customXml" ds:itemID="{AE65AD05-5F81-4021-8113-9C3FF3E3AC3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b715b15d-c4b4-49b9-8f31-c72fff4dada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4796</TotalTime>
  <Words>1051</Words>
  <Application>Microsoft Office PowerPoint</Application>
  <PresentationFormat>On-screen Show (4:3)</PresentationFormat>
  <Paragraphs>147</Paragraphs>
  <Slides>29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Tahoma</vt:lpstr>
      <vt:lpstr>Verdana</vt:lpstr>
      <vt:lpstr>Wingdings</vt:lpstr>
      <vt:lpstr>Textured</vt:lpstr>
      <vt:lpstr>PowerPoint Presentation</vt:lpstr>
      <vt:lpstr>AFT Biologists Report </vt:lpstr>
      <vt:lpstr>PowerPoint Presentation</vt:lpstr>
      <vt:lpstr>PowerPoint Presentation</vt:lpstr>
      <vt:lpstr>PowerPoint Presentation</vt:lpstr>
      <vt:lpstr>Conservation limits</vt:lpstr>
      <vt:lpstr>Conservation limits 2019</vt:lpstr>
      <vt:lpstr>Post-smolt sea survival</vt:lpstr>
      <vt:lpstr>Post-smolt sea survival</vt:lpstr>
      <vt:lpstr>Sea lice surveys 2019</vt:lpstr>
      <vt:lpstr>Sea lice surveys 2019</vt:lpstr>
      <vt:lpstr>Sea lice surveys 2019</vt:lpstr>
      <vt:lpstr>Sea lice surveys 2018</vt:lpstr>
      <vt:lpstr>Dunstaffnage; Intensity of Sea lice infection 2002-2019</vt:lpstr>
      <vt:lpstr>Loch Fyne; Intensity of Sea lice infection 1999-2018</vt:lpstr>
      <vt:lpstr>juvenile fish surveys 2019</vt:lpstr>
      <vt:lpstr>juvenile surveys 2019</vt:lpstr>
      <vt:lpstr>NEPS 2019</vt:lpstr>
      <vt:lpstr>NEPS 2019</vt:lpstr>
      <vt:lpstr>NEPS 2019</vt:lpstr>
      <vt:lpstr>NEPS 2019</vt:lpstr>
      <vt:lpstr>NEPS 2019</vt:lpstr>
      <vt:lpstr>FRESHWATER HABITAT 2019</vt:lpstr>
      <vt:lpstr>Increasing fry production;  Nutrient project</vt:lpstr>
      <vt:lpstr>Increasing fry production;  Nutrient project</vt:lpstr>
      <vt:lpstr>Water of Tulla;  Nutrient project</vt:lpstr>
      <vt:lpstr>River Creran;  Nutrient project</vt:lpstr>
      <vt:lpstr>AFT Summary</vt:lpstr>
      <vt:lpstr>Thank you for your support</vt:lpstr>
    </vt:vector>
  </TitlesOfParts>
  <Company>Argyll Fisheries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Argyll Fisheries Trust</dc:title>
  <dc:creator>Alan Kettle-White</dc:creator>
  <cp:lastModifiedBy>Alan Kettle-White</cp:lastModifiedBy>
  <cp:revision>239</cp:revision>
  <dcterms:created xsi:type="dcterms:W3CDTF">2006-10-26T09:57:33Z</dcterms:created>
  <dcterms:modified xsi:type="dcterms:W3CDTF">2019-11-05T12:34:29Z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0x0101004AED28C5BE0BA740A7DB66913B90D223</vt:lpwstr>
  </property>
</Properties>
</file>